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271" r:id="rId4"/>
    <p:sldId id="276" r:id="rId5"/>
    <p:sldId id="278" r:id="rId6"/>
    <p:sldId id="279" r:id="rId7"/>
    <p:sldId id="257" r:id="rId8"/>
    <p:sldId id="273" r:id="rId9"/>
    <p:sldId id="265" r:id="rId10"/>
    <p:sldId id="272" r:id="rId11"/>
    <p:sldId id="270" r:id="rId12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7ABE"/>
    <a:srgbClr val="283F5E"/>
    <a:srgbClr val="0099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1506A3-1B38-4BF7-945D-C6DC499C6D4C}" v="9" dt="2024-05-21T09:37:54.7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D3B69-CA8B-45A2-A586-CBA448CC83F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D950D4B-4468-4DD5-B921-C56966FA0E57}">
      <dgm:prSet phldrT="[Tekst]" custT="1"/>
      <dgm:spPr>
        <a:solidFill>
          <a:srgbClr val="F3B84F"/>
        </a:solidFill>
      </dgm:spPr>
      <dgm:t>
        <a:bodyPr/>
        <a:lstStyle/>
        <a:p>
          <a:r>
            <a:rPr lang="da-DK" sz="2400" dirty="0">
              <a:solidFill>
                <a:schemeClr val="bg1"/>
              </a:solidFill>
            </a:rPr>
            <a:t>Odense Talentudvikling</a:t>
          </a:r>
        </a:p>
      </dgm:t>
    </dgm:pt>
    <dgm:pt modelId="{C44C8ABC-C9D7-4382-8F6B-D7BC494866AA}" type="parTrans" cxnId="{375AE3CB-0383-49E9-82DF-488F6BDA2BDD}">
      <dgm:prSet/>
      <dgm:spPr/>
      <dgm:t>
        <a:bodyPr/>
        <a:lstStyle/>
        <a:p>
          <a:endParaRPr lang="da-DK"/>
        </a:p>
      </dgm:t>
    </dgm:pt>
    <dgm:pt modelId="{AD58E5A3-DE21-490C-9990-47BDD82F3277}" type="sibTrans" cxnId="{375AE3CB-0383-49E9-82DF-488F6BDA2BDD}">
      <dgm:prSet/>
      <dgm:spPr/>
      <dgm:t>
        <a:bodyPr/>
        <a:lstStyle/>
        <a:p>
          <a:endParaRPr lang="da-DK"/>
        </a:p>
      </dgm:t>
    </dgm:pt>
    <dgm:pt modelId="{443D0016-586E-4B18-BAE8-59C8EC494AE7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Odense Kommune</a:t>
          </a:r>
        </a:p>
      </dgm:t>
    </dgm:pt>
    <dgm:pt modelId="{AEEAAB81-AF26-49F5-9CEA-F804F546CF82}" type="parTrans" cxnId="{39984B9F-9CB0-4CC9-8442-65807B4C31AA}">
      <dgm:prSet/>
      <dgm:spPr/>
      <dgm:t>
        <a:bodyPr/>
        <a:lstStyle/>
        <a:p>
          <a:endParaRPr lang="da-DK"/>
        </a:p>
      </dgm:t>
    </dgm:pt>
    <dgm:pt modelId="{FE655C28-49C5-44D4-8A6D-380A5B972A5F}" type="sibTrans" cxnId="{39984B9F-9CB0-4CC9-8442-65807B4C31AA}">
      <dgm:prSet/>
      <dgm:spPr/>
      <dgm:t>
        <a:bodyPr/>
        <a:lstStyle/>
        <a:p>
          <a:endParaRPr lang="da-DK"/>
        </a:p>
      </dgm:t>
    </dgm:pt>
    <dgm:pt modelId="{85421509-7BAB-40EC-ACC3-31D07EF4F834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Team Danmark</a:t>
          </a:r>
        </a:p>
      </dgm:t>
    </dgm:pt>
    <dgm:pt modelId="{97F37510-A7D1-489A-9EDE-A20FAECAF45C}" type="parTrans" cxnId="{D7F8BBF8-9F4C-4E93-AF8B-169FF4C5BD96}">
      <dgm:prSet/>
      <dgm:spPr/>
      <dgm:t>
        <a:bodyPr/>
        <a:lstStyle/>
        <a:p>
          <a:endParaRPr lang="da-DK"/>
        </a:p>
      </dgm:t>
    </dgm:pt>
    <dgm:pt modelId="{BA28EA52-E2D1-49A3-8A24-9B0C41FB813A}" type="sibTrans" cxnId="{D7F8BBF8-9F4C-4E93-AF8B-169FF4C5BD96}">
      <dgm:prSet/>
      <dgm:spPr/>
      <dgm:t>
        <a:bodyPr/>
        <a:lstStyle/>
        <a:p>
          <a:endParaRPr lang="da-DK"/>
        </a:p>
      </dgm:t>
    </dgm:pt>
    <dgm:pt modelId="{3601FA68-C972-4EB5-BDD1-F71570B6E49C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Klubber og foreninger i Odense</a:t>
          </a:r>
        </a:p>
      </dgm:t>
    </dgm:pt>
    <dgm:pt modelId="{C29A2C22-5E41-4C04-9BCA-399D0C6DD8A6}" type="parTrans" cxnId="{0BD8DC83-A08D-4A07-9380-AC011897440D}">
      <dgm:prSet/>
      <dgm:spPr/>
      <dgm:t>
        <a:bodyPr/>
        <a:lstStyle/>
        <a:p>
          <a:endParaRPr lang="da-DK"/>
        </a:p>
      </dgm:t>
    </dgm:pt>
    <dgm:pt modelId="{C7BEB1CE-051E-4399-A84F-3A2712179C72}" type="sibTrans" cxnId="{0BD8DC83-A08D-4A07-9380-AC011897440D}">
      <dgm:prSet/>
      <dgm:spPr/>
      <dgm:t>
        <a:bodyPr/>
        <a:lstStyle/>
        <a:p>
          <a:endParaRPr lang="da-DK"/>
        </a:p>
      </dgm:t>
    </dgm:pt>
    <dgm:pt modelId="{0CEECB0B-4E60-4D9E-857D-49D3A233BE1F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Odense Elite College</a:t>
          </a:r>
        </a:p>
      </dgm:t>
    </dgm:pt>
    <dgm:pt modelId="{09726B7E-8D38-4F20-8F98-FE140628BA5B}" type="parTrans" cxnId="{5A8E4E82-2696-4808-BAF1-BBF90686760C}">
      <dgm:prSet/>
      <dgm:spPr/>
      <dgm:t>
        <a:bodyPr/>
        <a:lstStyle/>
        <a:p>
          <a:endParaRPr lang="da-DK"/>
        </a:p>
      </dgm:t>
    </dgm:pt>
    <dgm:pt modelId="{424BE1B3-60D2-4A5C-9F31-7339C33A634D}" type="sibTrans" cxnId="{5A8E4E82-2696-4808-BAF1-BBF90686760C}">
      <dgm:prSet/>
      <dgm:spPr/>
      <dgm:t>
        <a:bodyPr/>
        <a:lstStyle/>
        <a:p>
          <a:endParaRPr lang="da-DK"/>
        </a:p>
      </dgm:t>
    </dgm:pt>
    <dgm:pt modelId="{25A55B59-9E7F-4F69-BD56-3E7751F11C27}">
      <dgm:prSet phldrT="[Tekst]"/>
      <dgm:spPr>
        <a:solidFill>
          <a:srgbClr val="36B4E6"/>
        </a:solidFill>
      </dgm:spPr>
      <dgm:t>
        <a:bodyPr/>
        <a:lstStyle/>
        <a:p>
          <a:r>
            <a:rPr lang="da-DK" dirty="0">
              <a:solidFill>
                <a:schemeClr val="bg1"/>
              </a:solidFill>
            </a:rPr>
            <a:t>Erhvervslivet</a:t>
          </a:r>
        </a:p>
      </dgm:t>
    </dgm:pt>
    <dgm:pt modelId="{877214A4-712B-4F15-8989-90CCD6656B14}" type="parTrans" cxnId="{1DAD07A3-0F4B-42B5-9678-DDB45CBB796F}">
      <dgm:prSet/>
      <dgm:spPr/>
      <dgm:t>
        <a:bodyPr/>
        <a:lstStyle/>
        <a:p>
          <a:endParaRPr lang="da-DK"/>
        </a:p>
      </dgm:t>
    </dgm:pt>
    <dgm:pt modelId="{BEF931DF-EA9B-4CCC-B093-55B6AB35FEEB}" type="sibTrans" cxnId="{1DAD07A3-0F4B-42B5-9678-DDB45CBB796F}">
      <dgm:prSet/>
      <dgm:spPr/>
      <dgm:t>
        <a:bodyPr/>
        <a:lstStyle/>
        <a:p>
          <a:endParaRPr lang="da-DK"/>
        </a:p>
      </dgm:t>
    </dgm:pt>
    <dgm:pt modelId="{47128A44-6565-4726-8E5D-B8208E62B0D4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500" dirty="0">
              <a:solidFill>
                <a:schemeClr val="bg1"/>
              </a:solidFill>
            </a:rPr>
            <a:t>Uddannelser</a:t>
          </a:r>
        </a:p>
      </dgm:t>
    </dgm:pt>
    <dgm:pt modelId="{179CB24A-7867-4CB7-88E4-E8DB3CA99727}" type="parTrans" cxnId="{6AB3C008-EBC2-4FA9-9BF2-98ADE0065170}">
      <dgm:prSet/>
      <dgm:spPr/>
      <dgm:t>
        <a:bodyPr/>
        <a:lstStyle/>
        <a:p>
          <a:endParaRPr lang="da-DK"/>
        </a:p>
      </dgm:t>
    </dgm:pt>
    <dgm:pt modelId="{78182D08-D35E-42C3-9ED6-51AD2493ED59}" type="sibTrans" cxnId="{6AB3C008-EBC2-4FA9-9BF2-98ADE0065170}">
      <dgm:prSet/>
      <dgm:spPr/>
      <dgm:t>
        <a:bodyPr/>
        <a:lstStyle/>
        <a:p>
          <a:endParaRPr lang="da-DK"/>
        </a:p>
      </dgm:t>
    </dgm:pt>
    <dgm:pt modelId="{2C899FDC-D01E-4E36-8053-B96A58F3EB55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Forskning: SDU/            IOB, LETS</a:t>
          </a:r>
        </a:p>
      </dgm:t>
    </dgm:pt>
    <dgm:pt modelId="{CB24B2C8-F1D9-47BA-82C8-BBE9BD730A70}" type="parTrans" cxnId="{0246D34B-3F38-48CA-B365-D6DD1DAFCF13}">
      <dgm:prSet/>
      <dgm:spPr/>
      <dgm:t>
        <a:bodyPr/>
        <a:lstStyle/>
        <a:p>
          <a:endParaRPr lang="da-DK"/>
        </a:p>
      </dgm:t>
    </dgm:pt>
    <dgm:pt modelId="{AF47E1B2-ABD8-4709-8477-01F2DC2484A0}" type="sibTrans" cxnId="{0246D34B-3F38-48CA-B365-D6DD1DAFCF13}">
      <dgm:prSet/>
      <dgm:spPr/>
      <dgm:t>
        <a:bodyPr/>
        <a:lstStyle/>
        <a:p>
          <a:endParaRPr lang="da-DK"/>
        </a:p>
      </dgm:t>
    </dgm:pt>
    <dgm:pt modelId="{C6EA041C-2BDA-42C5-B289-F79ADDE5DAB0}">
      <dgm:prSet phldrT="[Tekst]"/>
      <dgm:spPr>
        <a:solidFill>
          <a:srgbClr val="36B4E6"/>
        </a:solidFill>
      </dgm:spPr>
      <dgm:t>
        <a:bodyPr/>
        <a:lstStyle/>
        <a:p>
          <a:r>
            <a:rPr lang="da-DK" dirty="0">
              <a:solidFill>
                <a:schemeClr val="bg1"/>
              </a:solidFill>
            </a:rPr>
            <a:t>SIKO</a:t>
          </a:r>
        </a:p>
      </dgm:t>
    </dgm:pt>
    <dgm:pt modelId="{A189B02D-5409-45C9-8410-7D4A7FA126B9}" type="parTrans" cxnId="{68AFB08B-55F8-45F1-BD84-1CA8C94CEEDA}">
      <dgm:prSet/>
      <dgm:spPr/>
      <dgm:t>
        <a:bodyPr/>
        <a:lstStyle/>
        <a:p>
          <a:endParaRPr lang="da-DK"/>
        </a:p>
      </dgm:t>
    </dgm:pt>
    <dgm:pt modelId="{D8E68C3C-FF80-4F31-82DB-7E29E86435CA}" type="sibTrans" cxnId="{68AFB08B-55F8-45F1-BD84-1CA8C94CEEDA}">
      <dgm:prSet/>
      <dgm:spPr/>
      <dgm:t>
        <a:bodyPr/>
        <a:lstStyle/>
        <a:p>
          <a:endParaRPr lang="da-DK"/>
        </a:p>
      </dgm:t>
    </dgm:pt>
    <dgm:pt modelId="{EBBE9306-A884-9543-9AE9-1D6192A35E9F}">
      <dgm:prSet/>
      <dgm:spPr/>
      <dgm:t>
        <a:bodyPr/>
        <a:lstStyle/>
        <a:p>
          <a:r>
            <a:rPr lang="da-DK" dirty="0"/>
            <a:t>Forældre</a:t>
          </a:r>
        </a:p>
      </dgm:t>
    </dgm:pt>
    <dgm:pt modelId="{1E666145-D80A-8B4A-A3BA-562948C903BB}" type="parTrans" cxnId="{D7C63C07-06A5-104B-BE06-22792A75F2E0}">
      <dgm:prSet/>
      <dgm:spPr/>
      <dgm:t>
        <a:bodyPr/>
        <a:lstStyle/>
        <a:p>
          <a:endParaRPr lang="da-DK"/>
        </a:p>
      </dgm:t>
    </dgm:pt>
    <dgm:pt modelId="{D75ED0AE-016F-164B-BB05-9107D9D7E5B0}" type="sibTrans" cxnId="{D7C63C07-06A5-104B-BE06-22792A75F2E0}">
      <dgm:prSet/>
      <dgm:spPr/>
      <dgm:t>
        <a:bodyPr/>
        <a:lstStyle/>
        <a:p>
          <a:endParaRPr lang="da-DK"/>
        </a:p>
      </dgm:t>
    </dgm:pt>
    <dgm:pt modelId="{E9981BAC-BF00-4C69-81BA-9C311269E166}" type="pres">
      <dgm:prSet presAssocID="{00AD3B69-CA8B-45A2-A586-CBA448CC83FE}" presName="composite" presStyleCnt="0">
        <dgm:presLayoutVars>
          <dgm:chMax val="1"/>
          <dgm:dir/>
          <dgm:resizeHandles val="exact"/>
        </dgm:presLayoutVars>
      </dgm:prSet>
      <dgm:spPr/>
    </dgm:pt>
    <dgm:pt modelId="{7C469C83-2BFB-4C02-AFA7-F96DB588EC43}" type="pres">
      <dgm:prSet presAssocID="{00AD3B69-CA8B-45A2-A586-CBA448CC83FE}" presName="radial" presStyleCnt="0">
        <dgm:presLayoutVars>
          <dgm:animLvl val="ctr"/>
        </dgm:presLayoutVars>
      </dgm:prSet>
      <dgm:spPr/>
    </dgm:pt>
    <dgm:pt modelId="{63167903-876A-422D-A022-D42C8F2029CC}" type="pres">
      <dgm:prSet presAssocID="{DD950D4B-4468-4DD5-B921-C56966FA0E57}" presName="centerShape" presStyleLbl="vennNode1" presStyleIdx="0" presStyleCnt="10"/>
      <dgm:spPr/>
    </dgm:pt>
    <dgm:pt modelId="{20D4DFBB-C990-4674-A19B-518D0AFA9635}" type="pres">
      <dgm:prSet presAssocID="{443D0016-586E-4B18-BAE8-59C8EC494AE7}" presName="node" presStyleLbl="vennNode1" presStyleIdx="1" presStyleCnt="10">
        <dgm:presLayoutVars>
          <dgm:bulletEnabled val="1"/>
        </dgm:presLayoutVars>
      </dgm:prSet>
      <dgm:spPr/>
    </dgm:pt>
    <dgm:pt modelId="{D8CA7B7E-EF41-47F9-A522-9E5EE0964F37}" type="pres">
      <dgm:prSet presAssocID="{85421509-7BAB-40EC-ACC3-31D07EF4F834}" presName="node" presStyleLbl="vennNode1" presStyleIdx="2" presStyleCnt="10">
        <dgm:presLayoutVars>
          <dgm:bulletEnabled val="1"/>
        </dgm:presLayoutVars>
      </dgm:prSet>
      <dgm:spPr/>
    </dgm:pt>
    <dgm:pt modelId="{6372B354-D3D4-4CFA-9DDA-FF3E505D9326}" type="pres">
      <dgm:prSet presAssocID="{C6EA041C-2BDA-42C5-B289-F79ADDE5DAB0}" presName="node" presStyleLbl="vennNode1" presStyleIdx="3" presStyleCnt="10">
        <dgm:presLayoutVars>
          <dgm:bulletEnabled val="1"/>
        </dgm:presLayoutVars>
      </dgm:prSet>
      <dgm:spPr/>
    </dgm:pt>
    <dgm:pt modelId="{22578C22-08F1-4B36-96D8-5C0BA28D6AD7}" type="pres">
      <dgm:prSet presAssocID="{3601FA68-C972-4EB5-BDD1-F71570B6E49C}" presName="node" presStyleLbl="vennNode1" presStyleIdx="4" presStyleCnt="10">
        <dgm:presLayoutVars>
          <dgm:bulletEnabled val="1"/>
        </dgm:presLayoutVars>
      </dgm:prSet>
      <dgm:spPr/>
    </dgm:pt>
    <dgm:pt modelId="{EAEE9D81-ED24-4C57-B72A-79F53EE5B2F6}" type="pres">
      <dgm:prSet presAssocID="{0CEECB0B-4E60-4D9E-857D-49D3A233BE1F}" presName="node" presStyleLbl="vennNode1" presStyleIdx="5" presStyleCnt="10">
        <dgm:presLayoutVars>
          <dgm:bulletEnabled val="1"/>
        </dgm:presLayoutVars>
      </dgm:prSet>
      <dgm:spPr/>
    </dgm:pt>
    <dgm:pt modelId="{C89E2F9A-5047-45C1-BE34-B956C0B20719}" type="pres">
      <dgm:prSet presAssocID="{25A55B59-9E7F-4F69-BD56-3E7751F11C27}" presName="node" presStyleLbl="vennNode1" presStyleIdx="6" presStyleCnt="10">
        <dgm:presLayoutVars>
          <dgm:bulletEnabled val="1"/>
        </dgm:presLayoutVars>
      </dgm:prSet>
      <dgm:spPr/>
    </dgm:pt>
    <dgm:pt modelId="{8550F30C-E1CD-4E24-AD33-FF7E698426AD}" type="pres">
      <dgm:prSet presAssocID="{47128A44-6565-4726-8E5D-B8208E62B0D4}" presName="node" presStyleLbl="vennNode1" presStyleIdx="7" presStyleCnt="10" custRadScaleRad="101380" custRadScaleInc="881">
        <dgm:presLayoutVars>
          <dgm:bulletEnabled val="1"/>
        </dgm:presLayoutVars>
      </dgm:prSet>
      <dgm:spPr/>
    </dgm:pt>
    <dgm:pt modelId="{0FB7C9A6-DE07-4308-AD6C-53480CCC44D1}" type="pres">
      <dgm:prSet presAssocID="{2C899FDC-D01E-4E36-8053-B96A58F3EB55}" presName="node" presStyleLbl="vennNode1" presStyleIdx="8" presStyleCnt="10">
        <dgm:presLayoutVars>
          <dgm:bulletEnabled val="1"/>
        </dgm:presLayoutVars>
      </dgm:prSet>
      <dgm:spPr/>
    </dgm:pt>
    <dgm:pt modelId="{E7D63D3C-ED7D-764A-A809-1F65B4155C2F}" type="pres">
      <dgm:prSet presAssocID="{EBBE9306-A884-9543-9AE9-1D6192A35E9F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D7C63C07-06A5-104B-BE06-22792A75F2E0}" srcId="{DD950D4B-4468-4DD5-B921-C56966FA0E57}" destId="{EBBE9306-A884-9543-9AE9-1D6192A35E9F}" srcOrd="8" destOrd="0" parTransId="{1E666145-D80A-8B4A-A3BA-562948C903BB}" sibTransId="{D75ED0AE-016F-164B-BB05-9107D9D7E5B0}"/>
    <dgm:cxn modelId="{6AB3C008-EBC2-4FA9-9BF2-98ADE0065170}" srcId="{DD950D4B-4468-4DD5-B921-C56966FA0E57}" destId="{47128A44-6565-4726-8E5D-B8208E62B0D4}" srcOrd="6" destOrd="0" parTransId="{179CB24A-7867-4CB7-88E4-E8DB3CA99727}" sibTransId="{78182D08-D35E-42C3-9ED6-51AD2493ED59}"/>
    <dgm:cxn modelId="{DD172C35-3816-4192-B04A-E5CF0C841A1D}" type="presOf" srcId="{3601FA68-C972-4EB5-BDD1-F71570B6E49C}" destId="{22578C22-08F1-4B36-96D8-5C0BA28D6AD7}" srcOrd="0" destOrd="0" presId="urn:microsoft.com/office/officeart/2005/8/layout/radial3"/>
    <dgm:cxn modelId="{01B58538-6D25-4BC8-AC61-7C794D99927A}" type="presOf" srcId="{DD950D4B-4468-4DD5-B921-C56966FA0E57}" destId="{63167903-876A-422D-A022-D42C8F2029CC}" srcOrd="0" destOrd="0" presId="urn:microsoft.com/office/officeart/2005/8/layout/radial3"/>
    <dgm:cxn modelId="{0246D34B-3F38-48CA-B365-D6DD1DAFCF13}" srcId="{DD950D4B-4468-4DD5-B921-C56966FA0E57}" destId="{2C899FDC-D01E-4E36-8053-B96A58F3EB55}" srcOrd="7" destOrd="0" parTransId="{CB24B2C8-F1D9-47BA-82C8-BBE9BD730A70}" sibTransId="{AF47E1B2-ABD8-4709-8477-01F2DC2484A0}"/>
    <dgm:cxn modelId="{3D727854-6157-46EC-BBBF-C147EE2ECA81}" type="presOf" srcId="{C6EA041C-2BDA-42C5-B289-F79ADDE5DAB0}" destId="{6372B354-D3D4-4CFA-9DDA-FF3E505D9326}" srcOrd="0" destOrd="0" presId="urn:microsoft.com/office/officeart/2005/8/layout/radial3"/>
    <dgm:cxn modelId="{0FE31B82-ED7A-405E-A65E-A431AAAE5590}" type="presOf" srcId="{443D0016-586E-4B18-BAE8-59C8EC494AE7}" destId="{20D4DFBB-C990-4674-A19B-518D0AFA9635}" srcOrd="0" destOrd="0" presId="urn:microsoft.com/office/officeart/2005/8/layout/radial3"/>
    <dgm:cxn modelId="{5A8E4E82-2696-4808-BAF1-BBF90686760C}" srcId="{DD950D4B-4468-4DD5-B921-C56966FA0E57}" destId="{0CEECB0B-4E60-4D9E-857D-49D3A233BE1F}" srcOrd="4" destOrd="0" parTransId="{09726B7E-8D38-4F20-8F98-FE140628BA5B}" sibTransId="{424BE1B3-60D2-4A5C-9F31-7339C33A634D}"/>
    <dgm:cxn modelId="{0BD8DC83-A08D-4A07-9380-AC011897440D}" srcId="{DD950D4B-4468-4DD5-B921-C56966FA0E57}" destId="{3601FA68-C972-4EB5-BDD1-F71570B6E49C}" srcOrd="3" destOrd="0" parTransId="{C29A2C22-5E41-4C04-9BCA-399D0C6DD8A6}" sibTransId="{C7BEB1CE-051E-4399-A84F-3A2712179C72}"/>
    <dgm:cxn modelId="{68AFB08B-55F8-45F1-BD84-1CA8C94CEEDA}" srcId="{DD950D4B-4468-4DD5-B921-C56966FA0E57}" destId="{C6EA041C-2BDA-42C5-B289-F79ADDE5DAB0}" srcOrd="2" destOrd="0" parTransId="{A189B02D-5409-45C9-8410-7D4A7FA126B9}" sibTransId="{D8E68C3C-FF80-4F31-82DB-7E29E86435CA}"/>
    <dgm:cxn modelId="{6CBBF89C-81B1-4044-A3CB-1F49E3A89DEA}" type="presOf" srcId="{00AD3B69-CA8B-45A2-A586-CBA448CC83FE}" destId="{E9981BAC-BF00-4C69-81BA-9C311269E166}" srcOrd="0" destOrd="0" presId="urn:microsoft.com/office/officeart/2005/8/layout/radial3"/>
    <dgm:cxn modelId="{39984B9F-9CB0-4CC9-8442-65807B4C31AA}" srcId="{DD950D4B-4468-4DD5-B921-C56966FA0E57}" destId="{443D0016-586E-4B18-BAE8-59C8EC494AE7}" srcOrd="0" destOrd="0" parTransId="{AEEAAB81-AF26-49F5-9CEA-F804F546CF82}" sibTransId="{FE655C28-49C5-44D4-8A6D-380A5B972A5F}"/>
    <dgm:cxn modelId="{1DAD07A3-0F4B-42B5-9678-DDB45CBB796F}" srcId="{DD950D4B-4468-4DD5-B921-C56966FA0E57}" destId="{25A55B59-9E7F-4F69-BD56-3E7751F11C27}" srcOrd="5" destOrd="0" parTransId="{877214A4-712B-4F15-8989-90CCD6656B14}" sibTransId="{BEF931DF-EA9B-4CCC-B093-55B6AB35FEEB}"/>
    <dgm:cxn modelId="{A8822AA6-6703-4F74-BAF7-D2E3578DBB1E}" type="presOf" srcId="{47128A44-6565-4726-8E5D-B8208E62B0D4}" destId="{8550F30C-E1CD-4E24-AD33-FF7E698426AD}" srcOrd="0" destOrd="0" presId="urn:microsoft.com/office/officeart/2005/8/layout/radial3"/>
    <dgm:cxn modelId="{2BEF1BA9-233F-47CB-A5D7-DC4B0AFBA7BB}" type="presOf" srcId="{0CEECB0B-4E60-4D9E-857D-49D3A233BE1F}" destId="{EAEE9D81-ED24-4C57-B72A-79F53EE5B2F6}" srcOrd="0" destOrd="0" presId="urn:microsoft.com/office/officeart/2005/8/layout/radial3"/>
    <dgm:cxn modelId="{CA7511B2-AAD4-446B-B12F-44D5DAEFA942}" type="presOf" srcId="{85421509-7BAB-40EC-ACC3-31D07EF4F834}" destId="{D8CA7B7E-EF41-47F9-A522-9E5EE0964F37}" srcOrd="0" destOrd="0" presId="urn:microsoft.com/office/officeart/2005/8/layout/radial3"/>
    <dgm:cxn modelId="{375AE3CB-0383-49E9-82DF-488F6BDA2BDD}" srcId="{00AD3B69-CA8B-45A2-A586-CBA448CC83FE}" destId="{DD950D4B-4468-4DD5-B921-C56966FA0E57}" srcOrd="0" destOrd="0" parTransId="{C44C8ABC-C9D7-4382-8F6B-D7BC494866AA}" sibTransId="{AD58E5A3-DE21-490C-9990-47BDD82F3277}"/>
    <dgm:cxn modelId="{782D33D9-A456-4B34-8B9C-9F93E7BB75F2}" type="presOf" srcId="{25A55B59-9E7F-4F69-BD56-3E7751F11C27}" destId="{C89E2F9A-5047-45C1-BE34-B956C0B20719}" srcOrd="0" destOrd="0" presId="urn:microsoft.com/office/officeart/2005/8/layout/radial3"/>
    <dgm:cxn modelId="{0C2C5EDE-116D-4F86-824E-54B2AE65B942}" type="presOf" srcId="{2C899FDC-D01E-4E36-8053-B96A58F3EB55}" destId="{0FB7C9A6-DE07-4308-AD6C-53480CCC44D1}" srcOrd="0" destOrd="0" presId="urn:microsoft.com/office/officeart/2005/8/layout/radial3"/>
    <dgm:cxn modelId="{294984E0-7350-FF4B-B325-DE88F83196CB}" type="presOf" srcId="{EBBE9306-A884-9543-9AE9-1D6192A35E9F}" destId="{E7D63D3C-ED7D-764A-A809-1F65B4155C2F}" srcOrd="0" destOrd="0" presId="urn:microsoft.com/office/officeart/2005/8/layout/radial3"/>
    <dgm:cxn modelId="{D7F8BBF8-9F4C-4E93-AF8B-169FF4C5BD96}" srcId="{DD950D4B-4468-4DD5-B921-C56966FA0E57}" destId="{85421509-7BAB-40EC-ACC3-31D07EF4F834}" srcOrd="1" destOrd="0" parTransId="{97F37510-A7D1-489A-9EDE-A20FAECAF45C}" sibTransId="{BA28EA52-E2D1-49A3-8A24-9B0C41FB813A}"/>
    <dgm:cxn modelId="{78AB580A-25ED-411A-83A8-9D81F073C7A8}" type="presParOf" srcId="{E9981BAC-BF00-4C69-81BA-9C311269E166}" destId="{7C469C83-2BFB-4C02-AFA7-F96DB588EC43}" srcOrd="0" destOrd="0" presId="urn:microsoft.com/office/officeart/2005/8/layout/radial3"/>
    <dgm:cxn modelId="{95765817-D5A0-4225-9BCD-160E75E7C683}" type="presParOf" srcId="{7C469C83-2BFB-4C02-AFA7-F96DB588EC43}" destId="{63167903-876A-422D-A022-D42C8F2029CC}" srcOrd="0" destOrd="0" presId="urn:microsoft.com/office/officeart/2005/8/layout/radial3"/>
    <dgm:cxn modelId="{F4D264C5-CCBE-444D-A1A3-446CFC459038}" type="presParOf" srcId="{7C469C83-2BFB-4C02-AFA7-F96DB588EC43}" destId="{20D4DFBB-C990-4674-A19B-518D0AFA9635}" srcOrd="1" destOrd="0" presId="urn:microsoft.com/office/officeart/2005/8/layout/radial3"/>
    <dgm:cxn modelId="{040752FA-C44A-486C-AFE2-23A5D6387D1A}" type="presParOf" srcId="{7C469C83-2BFB-4C02-AFA7-F96DB588EC43}" destId="{D8CA7B7E-EF41-47F9-A522-9E5EE0964F37}" srcOrd="2" destOrd="0" presId="urn:microsoft.com/office/officeart/2005/8/layout/radial3"/>
    <dgm:cxn modelId="{CB89067B-D727-4DC2-A79A-EB4F33E78A92}" type="presParOf" srcId="{7C469C83-2BFB-4C02-AFA7-F96DB588EC43}" destId="{6372B354-D3D4-4CFA-9DDA-FF3E505D9326}" srcOrd="3" destOrd="0" presId="urn:microsoft.com/office/officeart/2005/8/layout/radial3"/>
    <dgm:cxn modelId="{AA6EC7C2-3548-4674-B19E-81A2FDF549AF}" type="presParOf" srcId="{7C469C83-2BFB-4C02-AFA7-F96DB588EC43}" destId="{22578C22-08F1-4B36-96D8-5C0BA28D6AD7}" srcOrd="4" destOrd="0" presId="urn:microsoft.com/office/officeart/2005/8/layout/radial3"/>
    <dgm:cxn modelId="{E1DD1AFB-F387-4725-9167-C4E86422C115}" type="presParOf" srcId="{7C469C83-2BFB-4C02-AFA7-F96DB588EC43}" destId="{EAEE9D81-ED24-4C57-B72A-79F53EE5B2F6}" srcOrd="5" destOrd="0" presId="urn:microsoft.com/office/officeart/2005/8/layout/radial3"/>
    <dgm:cxn modelId="{2E58CA71-7668-4AC2-84FC-76C94BD30F31}" type="presParOf" srcId="{7C469C83-2BFB-4C02-AFA7-F96DB588EC43}" destId="{C89E2F9A-5047-45C1-BE34-B956C0B20719}" srcOrd="6" destOrd="0" presId="urn:microsoft.com/office/officeart/2005/8/layout/radial3"/>
    <dgm:cxn modelId="{8D528258-DBF3-44B3-9C3C-AE0074EC2EA9}" type="presParOf" srcId="{7C469C83-2BFB-4C02-AFA7-F96DB588EC43}" destId="{8550F30C-E1CD-4E24-AD33-FF7E698426AD}" srcOrd="7" destOrd="0" presId="urn:microsoft.com/office/officeart/2005/8/layout/radial3"/>
    <dgm:cxn modelId="{EE13C826-DD94-4170-A47F-0DDA38B637E2}" type="presParOf" srcId="{7C469C83-2BFB-4C02-AFA7-F96DB588EC43}" destId="{0FB7C9A6-DE07-4308-AD6C-53480CCC44D1}" srcOrd="8" destOrd="0" presId="urn:microsoft.com/office/officeart/2005/8/layout/radial3"/>
    <dgm:cxn modelId="{0F4679EA-4A57-3449-930D-1FDEDC5015D4}" type="presParOf" srcId="{7C469C83-2BFB-4C02-AFA7-F96DB588EC43}" destId="{E7D63D3C-ED7D-764A-A809-1F65B4155C2F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67903-876A-422D-A022-D42C8F2029CC}">
      <dsp:nvSpPr>
        <dsp:cNvPr id="0" name=""/>
        <dsp:cNvSpPr/>
      </dsp:nvSpPr>
      <dsp:spPr>
        <a:xfrm>
          <a:off x="1599681" y="1244107"/>
          <a:ext cx="3022327" cy="3022327"/>
        </a:xfrm>
        <a:prstGeom prst="ellipse">
          <a:avLst/>
        </a:prstGeom>
        <a:solidFill>
          <a:srgbClr val="F3B8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>
              <a:solidFill>
                <a:schemeClr val="bg1"/>
              </a:solidFill>
            </a:rPr>
            <a:t>Odense Talentudvikling</a:t>
          </a:r>
        </a:p>
      </dsp:txBody>
      <dsp:txXfrm>
        <a:off x="2042291" y="1686717"/>
        <a:ext cx="2137107" cy="2137107"/>
      </dsp:txXfrm>
    </dsp:sp>
    <dsp:sp modelId="{20D4DFBB-C990-4674-A19B-518D0AFA9635}">
      <dsp:nvSpPr>
        <dsp:cNvPr id="0" name=""/>
        <dsp:cNvSpPr/>
      </dsp:nvSpPr>
      <dsp:spPr>
        <a:xfrm>
          <a:off x="2355263" y="29883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Odense Kommune</a:t>
          </a:r>
        </a:p>
      </dsp:txBody>
      <dsp:txXfrm>
        <a:off x="2576568" y="251188"/>
        <a:ext cx="1068553" cy="1068553"/>
      </dsp:txXfrm>
    </dsp:sp>
    <dsp:sp modelId="{D8CA7B7E-EF41-47F9-A522-9E5EE0964F37}">
      <dsp:nvSpPr>
        <dsp:cNvPr id="0" name=""/>
        <dsp:cNvSpPr/>
      </dsp:nvSpPr>
      <dsp:spPr>
        <a:xfrm>
          <a:off x="3621429" y="490730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Team Danmark</a:t>
          </a:r>
        </a:p>
      </dsp:txBody>
      <dsp:txXfrm>
        <a:off x="3842734" y="712035"/>
        <a:ext cx="1068553" cy="1068553"/>
      </dsp:txXfrm>
    </dsp:sp>
    <dsp:sp modelId="{6372B354-D3D4-4CFA-9DDA-FF3E505D9326}">
      <dsp:nvSpPr>
        <dsp:cNvPr id="0" name=""/>
        <dsp:cNvSpPr/>
      </dsp:nvSpPr>
      <dsp:spPr>
        <a:xfrm>
          <a:off x="4295142" y="1657635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solidFill>
                <a:schemeClr val="bg1"/>
              </a:solidFill>
            </a:rPr>
            <a:t>SIKO</a:t>
          </a:r>
        </a:p>
      </dsp:txBody>
      <dsp:txXfrm>
        <a:off x="4516447" y="1878940"/>
        <a:ext cx="1068553" cy="1068553"/>
      </dsp:txXfrm>
    </dsp:sp>
    <dsp:sp modelId="{22578C22-08F1-4B36-96D8-5C0BA28D6AD7}">
      <dsp:nvSpPr>
        <dsp:cNvPr id="0" name=""/>
        <dsp:cNvSpPr/>
      </dsp:nvSpPr>
      <dsp:spPr>
        <a:xfrm>
          <a:off x="4061164" y="2984591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Klubber og foreninger i Odense</a:t>
          </a:r>
        </a:p>
      </dsp:txBody>
      <dsp:txXfrm>
        <a:off x="4282469" y="3205896"/>
        <a:ext cx="1068553" cy="1068553"/>
      </dsp:txXfrm>
    </dsp:sp>
    <dsp:sp modelId="{EAEE9D81-ED24-4C57-B72A-79F53EE5B2F6}">
      <dsp:nvSpPr>
        <dsp:cNvPr id="0" name=""/>
        <dsp:cNvSpPr/>
      </dsp:nvSpPr>
      <dsp:spPr>
        <a:xfrm>
          <a:off x="3028976" y="3850700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Odense Elite College</a:t>
          </a:r>
        </a:p>
      </dsp:txBody>
      <dsp:txXfrm>
        <a:off x="3250281" y="4072005"/>
        <a:ext cx="1068553" cy="1068553"/>
      </dsp:txXfrm>
    </dsp:sp>
    <dsp:sp modelId="{C89E2F9A-5047-45C1-BE34-B956C0B20719}">
      <dsp:nvSpPr>
        <dsp:cNvPr id="0" name=""/>
        <dsp:cNvSpPr/>
      </dsp:nvSpPr>
      <dsp:spPr>
        <a:xfrm>
          <a:off x="1681550" y="3850700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solidFill>
                <a:schemeClr val="bg1"/>
              </a:solidFill>
            </a:rPr>
            <a:t>Erhvervslivet</a:t>
          </a:r>
        </a:p>
      </dsp:txBody>
      <dsp:txXfrm>
        <a:off x="1902855" y="4072005"/>
        <a:ext cx="1068553" cy="1068553"/>
      </dsp:txXfrm>
    </dsp:sp>
    <dsp:sp modelId="{8550F30C-E1CD-4E24-AD33-FF7E698426AD}">
      <dsp:nvSpPr>
        <dsp:cNvPr id="0" name=""/>
        <dsp:cNvSpPr/>
      </dsp:nvSpPr>
      <dsp:spPr>
        <a:xfrm>
          <a:off x="619711" y="2987527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solidFill>
                <a:schemeClr val="bg1"/>
              </a:solidFill>
            </a:rPr>
            <a:t>Uddannelser</a:t>
          </a:r>
        </a:p>
      </dsp:txBody>
      <dsp:txXfrm>
        <a:off x="841016" y="3208832"/>
        <a:ext cx="1068553" cy="1068553"/>
      </dsp:txXfrm>
    </dsp:sp>
    <dsp:sp modelId="{0FB7C9A6-DE07-4308-AD6C-53480CCC44D1}">
      <dsp:nvSpPr>
        <dsp:cNvPr id="0" name=""/>
        <dsp:cNvSpPr/>
      </dsp:nvSpPr>
      <dsp:spPr>
        <a:xfrm>
          <a:off x="415383" y="1657635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Forskning: SDU/            IOB, LETS</a:t>
          </a:r>
        </a:p>
      </dsp:txBody>
      <dsp:txXfrm>
        <a:off x="636688" y="1878940"/>
        <a:ext cx="1068553" cy="1068553"/>
      </dsp:txXfrm>
    </dsp:sp>
    <dsp:sp modelId="{E7D63D3C-ED7D-764A-A809-1F65B4155C2F}">
      <dsp:nvSpPr>
        <dsp:cNvPr id="0" name=""/>
        <dsp:cNvSpPr/>
      </dsp:nvSpPr>
      <dsp:spPr>
        <a:xfrm>
          <a:off x="1089096" y="490730"/>
          <a:ext cx="1511163" cy="15111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Forældre</a:t>
          </a:r>
        </a:p>
      </dsp:txBody>
      <dsp:txXfrm>
        <a:off x="1310401" y="712035"/>
        <a:ext cx="1068553" cy="1068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D3735E39-7D45-4F6A-9066-5F46040518B8}" type="datetimeFigureOut">
              <a:rPr lang="da-DK" smtClean="0"/>
              <a:t>29-05-2024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99E8FDF5-1DB0-4F6E-97BF-F8DA9D209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709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465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A1F10-4E91-3A6E-453A-73E7CC4E3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8E4DF94-2878-3F74-E7B4-F2602EFB7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6CF3796-0165-CA4B-BA6E-FB877298A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48F96F0-C37A-8DEE-2AEB-065317181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9079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A1F10-4E91-3A6E-453A-73E7CC4E3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8E4DF94-2878-3F74-E7B4-F2602EFB7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6CF3796-0165-CA4B-BA6E-FB877298A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48F96F0-C37A-8DEE-2AEB-065317181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619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A1F10-4E91-3A6E-453A-73E7CC4E3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8E4DF94-2878-3F74-E7B4-F2602EFB7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6CF3796-0165-CA4B-BA6E-FB877298A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48F96F0-C37A-8DEE-2AEB-065317181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524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D435C-8A3B-3A5F-3E52-1F2057354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15B0C54-57F8-E1CE-BF54-9A5F7E52E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9C6BF1-5CA6-BCC6-61B9-54A38D43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29-05-2024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224313-63B3-C751-3487-045AC9C7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60B280-711F-7839-A788-14D601E0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841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7D79DF-10A9-2018-EE04-101D831D6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E5230D1-66B8-6C2A-5596-7319C43F7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E67387-E3D3-4E56-BBD0-B24F505E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29-05-2024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80CDE20-FB6F-2487-47B9-EB9A6331C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0A5B945-0218-B2D4-8FFF-8DC750C8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933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F1BD4E8-CDB0-CA0C-1869-0BAA93201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4D57443-4C9B-0CA6-52B5-B54C53BB8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95E9A2-D4AE-8391-F200-85B021B3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29-05-2024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348EA03-54B2-4983-4D55-8D3B2525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F68FF15-BCCE-E4FB-3CF1-9647C1A98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124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42147-0959-A1E8-8FE2-ECDB4AEB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FB9FCD-FBD6-4AA9-BD1E-F778D6045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3035B2-2956-3753-F6D3-929D19B9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29-05-2024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3D9679-6D10-F882-1DE6-305AF6BA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89A96DC-E021-F45A-0F1B-C3EC2589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620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F2AC0-BBB2-15C2-1663-0F15D21F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E49650-DD30-23BD-A934-7A085DE21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8B657CE-DB3B-0086-4D21-0929BDD4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29-05-2024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8F2CAD-7E72-BDA0-2FD3-830D2977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AF6D3E-D4C7-9A95-77DE-1EC9C2C7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3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284E2-A5DD-1511-8269-45BAF1EF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76B5E3-5BB5-729C-BCFF-5531EC424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9E08B53-AC43-36A0-663D-B555F6A92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817EF8A-D2B5-DBA7-2DD0-02DD9F3C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29-05-2024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5B6B88A-6BF0-1384-49BF-F2146BBF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B54BEAB-B22A-974C-309E-EFD09D83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475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CACD0-F29F-328D-A77E-DD47CF90B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0A0473-325B-E8FF-4141-B30B942DE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EEFE381-E55A-1679-758D-47DA47660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5F8D0BF-BC90-9B79-5AF2-3EC612B14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5E49A47-F4D0-9B02-4943-A05F087C0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86040E3-A1E7-A6BD-1084-24C7BB6B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29-05-2024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E83DBD2-F3E4-15B3-8C51-4618C672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BC86F54-BAF9-8B29-093C-A58A937B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26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724BF-A3B7-1F81-7FDA-9D034A53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487D9CC-7042-AF2A-231E-EE7D336B1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29-05-2024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71B62BD-8358-48BE-6D7F-F5E7B999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7EBC216-9ADB-5904-0DD5-7052FD88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54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2113BD7-A1C0-B700-F4D2-42DEC5DC8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29-05-2024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0B9A64A-BDC5-DB2B-6220-A2CC89F7C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C087478-12B2-F261-57B1-A2F000EB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616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3A002-1619-822A-3D65-0AE0A5AD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08B35C-59A4-F9FA-655C-F1DF03D71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7365A6F-0D3B-A148-2065-9F261DFAB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9C72A8-B398-14CC-89BA-AFF32DC0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29-05-2024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B8F1853-8E60-6515-AE06-15FD149BB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2EEFEA7-3A4D-909C-4FFB-7E93F302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032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8161C-5531-99C4-E89C-EA54F72A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42FA7CE-A26D-A60A-0668-2A9C4F701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721B697-8711-B747-508B-185669572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6B5DED8-5FE2-A770-26C9-F3C85A81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29-05-2024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95089E4-70A1-CB38-EA81-8DD5B988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080C8CE-22AC-81BE-0585-CBF14090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869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084E712-9414-72A8-99C6-3CD36A50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4D7CD48-3630-D693-2BAE-64A0CDE07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E026CA-B36D-87C7-FF19-901196D0C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0CAE-E1E6-431E-9E0F-AA3B64C09C36}" type="datetimeFigureOut">
              <a:rPr lang="da-DK" smtClean="0"/>
              <a:t>29-05-2024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760E88-4BA5-F91E-EE74-3BDB0F452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FAB602-C035-2E64-9CFF-30891CED8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302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8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166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0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386947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ECAD365-C180-B9FB-B255-D8EC87553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967" y="0"/>
            <a:ext cx="12385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50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C99AB18-75FC-2001-2256-4B00E7923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798" y="0"/>
            <a:ext cx="2274202" cy="8102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C66913-315F-1EFE-CC66-28F052B4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235091"/>
            <a:ext cx="10515600" cy="699736"/>
          </a:xfrm>
        </p:spPr>
        <p:txBody>
          <a:bodyPr/>
          <a:lstStyle/>
          <a:p>
            <a:r>
              <a:rPr lang="da-DK" b="1" dirty="0"/>
              <a:t>Arbejdspapir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175EADD4-700A-E24B-95DE-D42DF6545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80119"/>
              </p:ext>
            </p:extLst>
          </p:nvPr>
        </p:nvGraphicFramePr>
        <p:xfrm>
          <a:off x="415636" y="934827"/>
          <a:ext cx="11360728" cy="55675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10558">
                  <a:extLst>
                    <a:ext uri="{9D8B030D-6E8A-4147-A177-3AD203B41FA5}">
                      <a16:colId xmlns:a16="http://schemas.microsoft.com/office/drawing/2014/main" val="1435800573"/>
                    </a:ext>
                  </a:extLst>
                </a:gridCol>
                <a:gridCol w="7450170">
                  <a:extLst>
                    <a:ext uri="{9D8B030D-6E8A-4147-A177-3AD203B41FA5}">
                      <a16:colId xmlns:a16="http://schemas.microsoft.com/office/drawing/2014/main" val="1939286546"/>
                    </a:ext>
                  </a:extLst>
                </a:gridCol>
              </a:tblGrid>
              <a:tr h="472836">
                <a:tc>
                  <a:txBody>
                    <a:bodyPr/>
                    <a:lstStyle/>
                    <a:p>
                      <a:r>
                        <a:rPr lang="da-DK" dirty="0"/>
                        <a:t>Temaer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50796"/>
                  </a:ext>
                </a:extLst>
              </a:tr>
              <a:tr h="1049310">
                <a:tc>
                  <a:txBody>
                    <a:bodyPr/>
                    <a:lstStyle/>
                    <a:p>
                      <a:r>
                        <a:rPr lang="da-DK" sz="1600" dirty="0">
                          <a:effectLst/>
                          <a:latin typeface="Calibri" panose="020F0502020204030204" pitchFamily="34" charset="0"/>
                        </a:rPr>
                        <a:t>Opskriv situationer hvor forældrekontakt giver anledning til dilemmaer for dig som klub/skoleperson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454110"/>
                  </a:ext>
                </a:extLst>
              </a:tr>
              <a:tr h="1671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effectLst/>
                          <a:latin typeface="Calibri" panose="020F0502020204030204" pitchFamily="34" charset="0"/>
                        </a:rPr>
                        <a:t>Diskuter hvordan I ville håndtere/håndterede 1 eller 2 af de fremkomne dilemmaer ud fra den viden I har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685961"/>
                  </a:ext>
                </a:extLst>
              </a:tr>
              <a:tr h="738403">
                <a:tc>
                  <a:txBody>
                    <a:bodyPr/>
                    <a:lstStyle/>
                    <a:p>
                      <a:r>
                        <a:rPr lang="da-DK" sz="1600" dirty="0">
                          <a:effectLst/>
                          <a:latin typeface="Calibri" panose="020F0502020204030204" pitchFamily="34" charset="0"/>
                        </a:rPr>
                        <a:t>Uddeling af 7-trinsguide, s</a:t>
                      </a:r>
                      <a:r>
                        <a:rPr lang="da-DK" sz="1600" dirty="0"/>
                        <a:t>kriv kort hvad 7-trinsguiden handler 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363723"/>
                  </a:ext>
                </a:extLst>
              </a:tr>
              <a:tr h="1635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effectLst/>
                          <a:latin typeface="Calibri" panose="020F0502020204030204" pitchFamily="34" charset="0"/>
                        </a:rPr>
                        <a:t>Reflekter over hvordan I selv ville anvende 7-trinsguiden til forebyggelse og dilemmahåndtering i din klub/på din skole</a:t>
                      </a:r>
                    </a:p>
                    <a:p>
                      <a:endParaRPr lang="da-DK" sz="1600" dirty="0"/>
                    </a:p>
                    <a:p>
                      <a:endParaRPr lang="da-DK" sz="1600" dirty="0"/>
                    </a:p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451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60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B6825-7B68-D2D5-7985-E9FAE44D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64" y="140248"/>
            <a:ext cx="8417809" cy="1504771"/>
          </a:xfrm>
        </p:spPr>
        <p:txBody>
          <a:bodyPr>
            <a:normAutofit/>
          </a:bodyPr>
          <a:lstStyle/>
          <a:p>
            <a:r>
              <a:rPr lang="da-DK" sz="3600" b="1" dirty="0">
                <a:latin typeface="+mn-lt"/>
              </a:rPr>
              <a:t>Gruppearbejde – ERFA-udveksling på tværs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4535D2-1225-26B7-C3B2-9203BE2D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380" y="1731528"/>
            <a:ext cx="10515600" cy="4682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>
                <a:ea typeface="Times New Roman" panose="02020603050405020304" pitchFamily="18" charset="0"/>
                <a:cs typeface="Calibri" panose="020F0502020204030204" pitchFamily="34" charset="0"/>
              </a:rPr>
              <a:t>Grupper á ca. 3 personer</a:t>
            </a:r>
            <a:r>
              <a:rPr lang="da-DK" dirty="0">
                <a:effectLst/>
                <a:latin typeface="Calibri" panose="020F0502020204030204" pitchFamily="34" charset="0"/>
              </a:rPr>
              <a:t> (gerne blandet idræt og skole, nogen I ikke har været sammen med tidligere på aftenen). </a:t>
            </a:r>
          </a:p>
          <a:p>
            <a:pPr marL="0" indent="0">
              <a:buNone/>
            </a:pPr>
            <a:endParaRPr lang="da-DK" dirty="0">
              <a:effectLst/>
              <a:latin typeface="Calibri" panose="020F0502020204030204" pitchFamily="34" charset="0"/>
            </a:endParaRPr>
          </a:p>
          <a:p>
            <a:pPr lvl="1" rtl="0"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a-DK" sz="2800" dirty="0">
                <a:effectLst/>
                <a:latin typeface="Calibri" panose="020F0502020204030204" pitchFamily="34" charset="0"/>
              </a:rPr>
              <a:t>Fremlæggelse af dilemmaer og løsninger v. 7-trinsguiden &gt; sparring i grupper</a:t>
            </a:r>
          </a:p>
          <a:p>
            <a:pPr lvl="2" fontAlgn="ctr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a-DK" sz="2400" dirty="0">
                <a:latin typeface="Calibri" panose="020F0502020204030204" pitchFamily="34" charset="0"/>
              </a:rPr>
              <a:t>S</a:t>
            </a:r>
            <a:r>
              <a:rPr lang="da-DK" sz="2400">
                <a:effectLst/>
                <a:latin typeface="Calibri" panose="020F0502020204030204" pitchFamily="34" charset="0"/>
              </a:rPr>
              <a:t>til </a:t>
            </a:r>
            <a:r>
              <a:rPr lang="da-DK" sz="2400" dirty="0">
                <a:effectLst/>
                <a:latin typeface="Calibri" panose="020F0502020204030204" pitchFamily="34" charset="0"/>
              </a:rPr>
              <a:t>nysgerrige og kritiske spørgsmål til hinanden. </a:t>
            </a:r>
          </a:p>
          <a:p>
            <a:pPr lvl="2" fontAlgn="ctr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a-DK" sz="2400" dirty="0">
                <a:effectLst/>
                <a:latin typeface="Calibri" panose="020F0502020204030204" pitchFamily="34" charset="0"/>
              </a:rPr>
              <a:t>Giv gode ideer videre. </a:t>
            </a:r>
          </a:p>
          <a:p>
            <a:pPr lvl="2" fontAlgn="ctr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a-DK" sz="2400" dirty="0">
                <a:effectLst/>
                <a:latin typeface="Calibri" panose="020F0502020204030204" pitchFamily="34" charset="0"/>
              </a:rPr>
              <a:t>Overvej gerne hvordan I kommer videre i hverdagen med dette område på baggrund af aftenens input.</a:t>
            </a:r>
          </a:p>
          <a:p>
            <a:pPr marL="457200" lvl="1" indent="0" fontAlgn="ctr">
              <a:spcBef>
                <a:spcPts val="0"/>
              </a:spcBef>
              <a:buNone/>
            </a:pPr>
            <a:endParaRPr lang="da-DK" sz="2800" dirty="0">
              <a:effectLst/>
              <a:latin typeface="Calibri" panose="020F0502020204030204" pitchFamily="34" charset="0"/>
            </a:endParaRPr>
          </a:p>
          <a:p>
            <a:pPr lvl="1" font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da-DK" sz="2800" dirty="0">
                <a:effectLst/>
                <a:latin typeface="Calibri" panose="020F0502020204030204" pitchFamily="34" charset="0"/>
              </a:rPr>
              <a:t>Byt roller hvis der er tid.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3DC4C68-648F-27C2-845F-6772574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1" y="226757"/>
            <a:ext cx="3127815" cy="11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5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8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166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0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386947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17FC0A-7FAD-514A-0335-B99D93B13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771" y="4239387"/>
            <a:ext cx="3719703" cy="1155525"/>
          </a:xfrm>
        </p:spPr>
        <p:txBody>
          <a:bodyPr anchor="b">
            <a:noAutofit/>
          </a:bodyPr>
          <a:lstStyle/>
          <a:p>
            <a:r>
              <a:rPr lang="da-DK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da-DK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Velkommen til</a:t>
            </a:r>
            <a:endParaRPr lang="da-DK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a-DK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Netværksmøde </a:t>
            </a:r>
          </a:p>
          <a:p>
            <a:r>
              <a:rPr lang="da-DK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21. maj 2024</a:t>
            </a:r>
            <a:endParaRPr lang="da-DK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da-DK" sz="3200" dirty="0"/>
          </a:p>
        </p:txBody>
      </p:sp>
      <p:pic>
        <p:nvPicPr>
          <p:cNvPr id="12" name="Billede 1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21CCDA9-E44F-9399-CEB1-FDE6C349D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112" y="505024"/>
            <a:ext cx="6475782" cy="140848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B65B82E-68EB-9F74-A8C2-1636B4C2C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39" y="4165200"/>
            <a:ext cx="4778655" cy="17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09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Pladsholder til indhold 12">
            <a:extLst>
              <a:ext uri="{FF2B5EF4-FFF2-40B4-BE49-F238E27FC236}">
                <a16:creationId xmlns:a16="http://schemas.microsoft.com/office/drawing/2014/main" id="{DF772014-A902-42F2-8CC7-13EE568858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08779" y="970476"/>
          <a:ext cx="6221690" cy="539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illede 4">
            <a:extLst>
              <a:ext uri="{FF2B5EF4-FFF2-40B4-BE49-F238E27FC236}">
                <a16:creationId xmlns:a16="http://schemas.microsoft.com/office/drawing/2014/main" id="{FE94C1DA-8BCA-4305-BF1F-857A2B404A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3523" y="0"/>
            <a:ext cx="3012608" cy="1114097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182558" y="1226987"/>
            <a:ext cx="36579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solidFill>
                  <a:srgbClr val="F3B84F"/>
                </a:solidFill>
              </a:rPr>
              <a:t>Uddannelser:</a:t>
            </a:r>
          </a:p>
          <a:p>
            <a:r>
              <a:rPr lang="da-DK" b="1" dirty="0"/>
              <a:t>Grundskoler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Provstegårdskolen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Hjalleseskolen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Efterskolen Sports Academy Denmark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Odense Balletskole</a:t>
            </a:r>
          </a:p>
          <a:p>
            <a:endParaRPr lang="da-DK" dirty="0"/>
          </a:p>
          <a:p>
            <a:r>
              <a:rPr lang="da-DK" b="1" dirty="0"/>
              <a:t>Ungdomsuddannelser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Fyns HF (HF)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Kold Tekniske Gymnasium (HTX)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Tietgen Handelsgymnasium (HHX)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Tornbjerg Gymnasium (STX)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Odense Balletskole</a:t>
            </a:r>
          </a:p>
          <a:p>
            <a:endParaRPr lang="da-DK" dirty="0"/>
          </a:p>
          <a:p>
            <a:r>
              <a:rPr lang="da-DK" b="1" dirty="0"/>
              <a:t>Videregående uddannelser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UCL Elitesport, UCL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Syddansk Elite, SDU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SDU, Idræt &amp; Biomekanik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9230388" y="1126886"/>
            <a:ext cx="222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solidFill>
                  <a:srgbClr val="F3B84F"/>
                </a:solidFill>
              </a:rPr>
              <a:t>Klubber:</a:t>
            </a:r>
          </a:p>
          <a:p>
            <a:endParaRPr lang="da-DK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1120"/>
              </p:ext>
            </p:extLst>
          </p:nvPr>
        </p:nvGraphicFramePr>
        <p:xfrm>
          <a:off x="9233523" y="1566290"/>
          <a:ext cx="3012608" cy="6138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2608">
                  <a:extLst>
                    <a:ext uri="{9D8B030D-6E8A-4147-A177-3AD203B41FA5}">
                      <a16:colId xmlns:a16="http://schemas.microsoft.com/office/drawing/2014/main" val="1411168152"/>
                    </a:ext>
                  </a:extLst>
                </a:gridCol>
              </a:tblGrid>
              <a:tr h="1444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da-DK" sz="1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Arcus Bueskydning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787402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Cykling Odense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169215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DHV Volley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531693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Dalum/Næsby Pigefodbold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153261"/>
                  </a:ext>
                </a:extLst>
              </a:tr>
              <a:tr h="28118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Fyns Tennis Union (kraftcenter)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Fruens Bøge Tennisklub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FREM Udspring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980071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H2Odense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Kraftcenter FYN, Skydning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448167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Næsby Boldklub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438030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935349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 Q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342445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 Bordtennis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161918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Atletik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830071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Badminton 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882523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Beachvolley 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547829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Bowling Hal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676037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Håndbold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925631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Håndbold Akademi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Kajakklub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492735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Karate-do </a:t>
                      </a: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Ichiro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8622539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Roklub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123803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Skøjteklub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205520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Squash Club/Kraftcenter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130152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</a:t>
                      </a: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</a:rPr>
                        <a:t>Triathlon</a:t>
                      </a: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 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075118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Volleyball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375384"/>
                  </a:ext>
                </a:extLst>
              </a:tr>
              <a:tr h="128768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OGF </a:t>
                      </a: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</a:rPr>
                        <a:t>Powertumbling</a:t>
                      </a: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/trampolin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OIK/Odense Bulldogs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 Odense Q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 Odense Taekwondo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Tennis Club Odense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Rugby Club Odense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031371"/>
                  </a:ext>
                </a:extLst>
              </a:tr>
              <a:tr h="5978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423157"/>
                  </a:ext>
                </a:extLst>
              </a:tr>
            </a:tbl>
          </a:graphicData>
        </a:graphic>
      </p:graphicFrame>
      <p:sp>
        <p:nvSpPr>
          <p:cNvPr id="8" name="Tekstfelt 7">
            <a:extLst>
              <a:ext uri="{FF2B5EF4-FFF2-40B4-BE49-F238E27FC236}">
                <a16:creationId xmlns:a16="http://schemas.microsoft.com/office/drawing/2014/main" id="{E441D4FD-2C38-4876-9ABD-E4D61F3B534C}"/>
              </a:ext>
            </a:extLst>
          </p:cNvPr>
          <p:cNvSpPr txBox="1"/>
          <p:nvPr/>
        </p:nvSpPr>
        <p:spPr>
          <a:xfrm>
            <a:off x="4600125" y="332656"/>
            <a:ext cx="284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a-DK" sz="2000" b="1" dirty="0"/>
              <a:t>Talentudvikling i Odense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EE35110-9C15-48EA-80B0-4FE956B55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08" y="1703594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pic>
        <p:nvPicPr>
          <p:cNvPr id="11" name="Billede 10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C80FB61E-855A-47A4-AC98-2BEB44975A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595E65A6-C1B8-4B39-A663-EF287373D4EE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</p:spTree>
    <p:extLst>
      <p:ext uri="{BB962C8B-B14F-4D97-AF65-F5344CB8AC3E}">
        <p14:creationId xmlns:p14="http://schemas.microsoft.com/office/powerpoint/2010/main" val="62528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A7BBB-771A-EB67-E0F8-7A8F3285A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D027FCB9-7932-F77B-C032-82B4AB6E6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712" y="1209840"/>
            <a:ext cx="8669413" cy="5532139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626945C-0F8E-22E2-0FF9-183505C8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919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CB71E6-6E0C-6B31-1CD5-C669C80C8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217" y="40334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6FACDD34-9ADE-21A0-575B-32C7FB9F4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65E10382-4A1B-8C37-A4CD-0BCE79E168CE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D2A2E34B-653B-6ABD-F45F-D48B7DBF8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3438E0DD-16E4-58BE-572E-9D41D5565231}"/>
              </a:ext>
            </a:extLst>
          </p:cNvPr>
          <p:cNvSpPr txBox="1"/>
          <p:nvPr/>
        </p:nvSpPr>
        <p:spPr>
          <a:xfrm>
            <a:off x="4811880" y="1368323"/>
            <a:ext cx="20201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b="1" i="1" dirty="0"/>
              <a:t>www.odensetalentudvikling.dk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C1ED2B4E-E884-3C31-023C-A90AB4F5CC94}"/>
              </a:ext>
            </a:extLst>
          </p:cNvPr>
          <p:cNvSpPr txBox="1"/>
          <p:nvPr/>
        </p:nvSpPr>
        <p:spPr>
          <a:xfrm>
            <a:off x="4600125" y="332656"/>
            <a:ext cx="284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a-DK" sz="2000" b="1" dirty="0"/>
              <a:t>Talentudvikling i Odense</a:t>
            </a:r>
          </a:p>
        </p:txBody>
      </p:sp>
    </p:spTree>
    <p:extLst>
      <p:ext uri="{BB962C8B-B14F-4D97-AF65-F5344CB8AC3E}">
        <p14:creationId xmlns:p14="http://schemas.microsoft.com/office/powerpoint/2010/main" val="867703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A7BBB-771A-EB67-E0F8-7A8F3285A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B26847D3-DD04-9137-531C-55EABA42D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682" y="1076361"/>
            <a:ext cx="9102384" cy="5781244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626945C-0F8E-22E2-0FF9-183505C8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919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CB71E6-6E0C-6B31-1CD5-C669C80C8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217" y="40334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6FACDD34-9ADE-21A0-575B-32C7FB9F4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65E10382-4A1B-8C37-A4CD-0BCE79E168CE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D2A2E34B-653B-6ABD-F45F-D48B7DBF8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3438E0DD-16E4-58BE-572E-9D41D5565231}"/>
              </a:ext>
            </a:extLst>
          </p:cNvPr>
          <p:cNvSpPr txBox="1"/>
          <p:nvPr/>
        </p:nvSpPr>
        <p:spPr>
          <a:xfrm>
            <a:off x="4811880" y="1252698"/>
            <a:ext cx="20201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b="1" i="1" dirty="0"/>
              <a:t>www.odensetalentudvikling.dk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C1ED2B4E-E884-3C31-023C-A90AB4F5CC94}"/>
              </a:ext>
            </a:extLst>
          </p:cNvPr>
          <p:cNvSpPr txBox="1"/>
          <p:nvPr/>
        </p:nvSpPr>
        <p:spPr>
          <a:xfrm>
            <a:off x="4600125" y="332656"/>
            <a:ext cx="284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a-DK" sz="2000" b="1" dirty="0"/>
              <a:t>Talentudvikling i Odense</a:t>
            </a:r>
          </a:p>
        </p:txBody>
      </p:sp>
    </p:spTree>
    <p:extLst>
      <p:ext uri="{BB962C8B-B14F-4D97-AF65-F5344CB8AC3E}">
        <p14:creationId xmlns:p14="http://schemas.microsoft.com/office/powerpoint/2010/main" val="390827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A7BBB-771A-EB67-E0F8-7A8F3285A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626945C-0F8E-22E2-0FF9-183505C8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919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CB71E6-6E0C-6B31-1CD5-C669C80C8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217" y="40334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6FACDD34-9ADE-21A0-575B-32C7FB9F4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65E10382-4A1B-8C37-A4CD-0BCE79E168CE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D2A2E34B-653B-6ABD-F45F-D48B7DBF8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C1ED2B4E-E884-3C31-023C-A90AB4F5CC94}"/>
              </a:ext>
            </a:extLst>
          </p:cNvPr>
          <p:cNvSpPr txBox="1"/>
          <p:nvPr/>
        </p:nvSpPr>
        <p:spPr>
          <a:xfrm>
            <a:off x="4600125" y="332656"/>
            <a:ext cx="284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a-DK" sz="2000" b="1" dirty="0"/>
              <a:t>Talentudvikling i Odense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7C8C0512-8371-17DB-5343-CEAC1954B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134" y="1199587"/>
            <a:ext cx="9516625" cy="555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2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B6825-7B68-D2D5-7985-E9FAE44D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380" y="15557"/>
            <a:ext cx="10515600" cy="1325563"/>
          </a:xfrm>
        </p:spPr>
        <p:txBody>
          <a:bodyPr/>
          <a:lstStyle/>
          <a:p>
            <a:r>
              <a:rPr lang="da-DK" b="1" dirty="0">
                <a:latin typeface="+mn-lt"/>
              </a:rPr>
              <a:t>Aftenens program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4535D2-1225-26B7-C3B2-9203BE2D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380" y="1145151"/>
            <a:ext cx="10515600" cy="5555976"/>
          </a:xfrm>
        </p:spPr>
        <p:txBody>
          <a:bodyPr>
            <a:normAutofit/>
          </a:bodyPr>
          <a:lstStyle/>
          <a:p>
            <a:r>
              <a:rPr lang="da-DK" sz="3000" b="1" dirty="0">
                <a:ea typeface="Times New Roman" panose="02020603050405020304" pitchFamily="18" charset="0"/>
                <a:cs typeface="Calibri" panose="020F0502020204030204" pitchFamily="34" charset="0"/>
              </a:rPr>
              <a:t>Velkommen</a:t>
            </a:r>
          </a:p>
          <a:p>
            <a:pPr marL="0" indent="0">
              <a:buNone/>
            </a:pPr>
            <a:endParaRPr lang="da-DK" sz="22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sz="3000" b="1" dirty="0">
                <a:ea typeface="Times New Roman" panose="02020603050405020304" pitchFamily="18" charset="0"/>
                <a:cs typeface="Calibri" panose="020F0502020204030204" pitchFamily="34" charset="0"/>
              </a:rPr>
              <a:t>Oplæg v. Janne Mortensen, </a:t>
            </a:r>
            <a:r>
              <a:rPr lang="da-DK" sz="3000" b="1" dirty="0">
                <a:effectLst/>
                <a:latin typeface="Calibri" panose="020F0502020204030204" pitchFamily="34" charset="0"/>
              </a:rPr>
              <a:t>idrætspsykologisk konsulent</a:t>
            </a:r>
            <a:endParaRPr lang="da-DK" sz="3000" b="1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22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sz="3000" b="1" dirty="0">
                <a:ea typeface="Times New Roman" panose="02020603050405020304" pitchFamily="18" charset="0"/>
                <a:cs typeface="Calibri" panose="020F0502020204030204" pitchFamily="34" charset="0"/>
              </a:rPr>
              <a:t>Pause og spisning</a:t>
            </a:r>
          </a:p>
          <a:p>
            <a:pPr marL="0" indent="0">
              <a:buNone/>
            </a:pPr>
            <a:endParaRPr lang="da-DK" sz="22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sz="3000" b="1" dirty="0">
                <a:ea typeface="Times New Roman" panose="02020603050405020304" pitchFamily="18" charset="0"/>
                <a:cs typeface="Calibri" panose="020F0502020204030204" pitchFamily="34" charset="0"/>
              </a:rPr>
              <a:t>Workshop om forældrerollen i talentudvikling</a:t>
            </a:r>
          </a:p>
          <a:p>
            <a:pPr lvl="1"/>
            <a:r>
              <a:rPr lang="da-DK" sz="3000" b="1" dirty="0">
                <a:ea typeface="Times New Roman" panose="02020603050405020304" pitchFamily="18" charset="0"/>
                <a:cs typeface="Calibri" panose="020F0502020204030204" pitchFamily="34" charset="0"/>
              </a:rPr>
              <a:t>Arbejde i egen organisation &gt; </a:t>
            </a:r>
          </a:p>
          <a:p>
            <a:pPr lvl="1"/>
            <a:r>
              <a:rPr lang="da-DK" sz="3000" b="1" dirty="0">
                <a:ea typeface="Times New Roman" panose="02020603050405020304" pitchFamily="18" charset="0"/>
                <a:cs typeface="Calibri" panose="020F0502020204030204" pitchFamily="34" charset="0"/>
              </a:rPr>
              <a:t>Arbejde på tværs af organisationer &gt; </a:t>
            </a:r>
            <a:r>
              <a:rPr lang="da-DK" sz="3000" b="1" dirty="0" err="1">
                <a:ea typeface="Times New Roman" panose="02020603050405020304" pitchFamily="18" charset="0"/>
                <a:cs typeface="Calibri" panose="020F0502020204030204" pitchFamily="34" charset="0"/>
              </a:rPr>
              <a:t>erfa</a:t>
            </a:r>
            <a:r>
              <a:rPr lang="da-DK" sz="3000" b="1" dirty="0">
                <a:ea typeface="Times New Roman" panose="02020603050405020304" pitchFamily="18" charset="0"/>
                <a:cs typeface="Calibri" panose="020F0502020204030204" pitchFamily="34" charset="0"/>
              </a:rPr>
              <a:t>-udveksling</a:t>
            </a:r>
          </a:p>
          <a:p>
            <a:pPr marL="457200" lvl="1" indent="0">
              <a:buNone/>
            </a:pPr>
            <a:endParaRPr lang="da-DK" sz="2200" b="1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sz="30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Info fra OTU og tak for i dag</a:t>
            </a:r>
          </a:p>
          <a:p>
            <a:pPr marL="0" indent="0">
              <a:buNone/>
            </a:pPr>
            <a:endParaRPr lang="da-DK" sz="36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3DC4C68-648F-27C2-845F-6772574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1" y="226757"/>
            <a:ext cx="3127815" cy="11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30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B6825-7B68-D2D5-7985-E9FAE44D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380" y="15557"/>
            <a:ext cx="10515600" cy="1325563"/>
          </a:xfrm>
        </p:spPr>
        <p:txBody>
          <a:bodyPr/>
          <a:lstStyle/>
          <a:p>
            <a:r>
              <a:rPr lang="da-DK" b="1" dirty="0">
                <a:latin typeface="+mn-lt"/>
              </a:rPr>
              <a:t>Aftenens program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4535D2-1225-26B7-C3B2-9203BE2D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380" y="1145151"/>
            <a:ext cx="10515600" cy="5555976"/>
          </a:xfrm>
        </p:spPr>
        <p:txBody>
          <a:bodyPr>
            <a:normAutofit/>
          </a:bodyPr>
          <a:lstStyle/>
          <a:p>
            <a:r>
              <a:rPr lang="da-DK" sz="3000" b="1" dirty="0">
                <a:ea typeface="Times New Roman" panose="02020603050405020304" pitchFamily="18" charset="0"/>
                <a:cs typeface="Calibri" panose="020F0502020204030204" pitchFamily="34" charset="0"/>
              </a:rPr>
              <a:t>Velkommen</a:t>
            </a:r>
          </a:p>
          <a:p>
            <a:pPr marL="0" indent="0">
              <a:buNone/>
            </a:pPr>
            <a:endParaRPr lang="da-DK" sz="22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sz="3000" b="1" dirty="0">
                <a:ea typeface="Times New Roman" panose="02020603050405020304" pitchFamily="18" charset="0"/>
                <a:cs typeface="Calibri" panose="020F0502020204030204" pitchFamily="34" charset="0"/>
              </a:rPr>
              <a:t>Oplæg v. Janne Mortensen, </a:t>
            </a:r>
            <a:r>
              <a:rPr lang="da-DK" sz="3000" b="1" dirty="0">
                <a:effectLst/>
                <a:latin typeface="Calibri" panose="020F0502020204030204" pitchFamily="34" charset="0"/>
              </a:rPr>
              <a:t>idrætspsykologisk konsulent</a:t>
            </a:r>
            <a:endParaRPr lang="da-DK" sz="3000" b="1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22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sz="3000" b="1" dirty="0">
                <a:ea typeface="Times New Roman" panose="02020603050405020304" pitchFamily="18" charset="0"/>
                <a:cs typeface="Calibri" panose="020F0502020204030204" pitchFamily="34" charset="0"/>
              </a:rPr>
              <a:t>Pause og spisning</a:t>
            </a:r>
          </a:p>
          <a:p>
            <a:pPr marL="0" indent="0">
              <a:buNone/>
            </a:pPr>
            <a:endParaRPr lang="da-DK" sz="22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sz="3000" b="1" dirty="0">
                <a:ea typeface="Times New Roman" panose="02020603050405020304" pitchFamily="18" charset="0"/>
                <a:cs typeface="Calibri" panose="020F0502020204030204" pitchFamily="34" charset="0"/>
              </a:rPr>
              <a:t>Workshop om forældrerollen i talentudvikling</a:t>
            </a:r>
          </a:p>
          <a:p>
            <a:pPr lvl="1"/>
            <a:r>
              <a:rPr lang="da-DK" sz="3000" b="1" dirty="0">
                <a:ea typeface="Times New Roman" panose="02020603050405020304" pitchFamily="18" charset="0"/>
                <a:cs typeface="Calibri" panose="020F0502020204030204" pitchFamily="34" charset="0"/>
              </a:rPr>
              <a:t>Arbejde i egen organisation &gt; </a:t>
            </a:r>
          </a:p>
          <a:p>
            <a:pPr lvl="1"/>
            <a:r>
              <a:rPr lang="da-DK" sz="3000" b="1" dirty="0">
                <a:ea typeface="Times New Roman" panose="02020603050405020304" pitchFamily="18" charset="0"/>
                <a:cs typeface="Calibri" panose="020F0502020204030204" pitchFamily="34" charset="0"/>
              </a:rPr>
              <a:t>Arbejde på tværs af organisationer &gt; </a:t>
            </a:r>
            <a:r>
              <a:rPr lang="da-DK" sz="3000" b="1" dirty="0" err="1">
                <a:ea typeface="Times New Roman" panose="02020603050405020304" pitchFamily="18" charset="0"/>
                <a:cs typeface="Calibri" panose="020F0502020204030204" pitchFamily="34" charset="0"/>
              </a:rPr>
              <a:t>erfa</a:t>
            </a:r>
            <a:r>
              <a:rPr lang="da-DK" sz="3000" b="1" dirty="0">
                <a:ea typeface="Times New Roman" panose="02020603050405020304" pitchFamily="18" charset="0"/>
                <a:cs typeface="Calibri" panose="020F0502020204030204" pitchFamily="34" charset="0"/>
              </a:rPr>
              <a:t>-udveksling</a:t>
            </a:r>
          </a:p>
          <a:p>
            <a:pPr marL="457200" lvl="1" indent="0">
              <a:buNone/>
            </a:pPr>
            <a:endParaRPr lang="da-DK" sz="2200" b="1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sz="30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Info fra OTU og tak for i dag</a:t>
            </a:r>
          </a:p>
          <a:p>
            <a:pPr marL="0" indent="0">
              <a:buNone/>
            </a:pPr>
            <a:endParaRPr lang="da-DK" sz="36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3DC4C68-648F-27C2-845F-6772574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1" y="226757"/>
            <a:ext cx="3127815" cy="11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52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B6825-7B68-D2D5-7985-E9FAE44D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380" y="15557"/>
            <a:ext cx="10515600" cy="1325563"/>
          </a:xfrm>
        </p:spPr>
        <p:txBody>
          <a:bodyPr/>
          <a:lstStyle/>
          <a:p>
            <a:r>
              <a:rPr lang="da-DK" b="1" dirty="0">
                <a:latin typeface="+mn-lt"/>
              </a:rPr>
              <a:t>Opgave – egen organisation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4535D2-1225-26B7-C3B2-9203BE2D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020" y="1471353"/>
            <a:ext cx="10515600" cy="4463934"/>
          </a:xfrm>
        </p:spPr>
        <p:txBody>
          <a:bodyPr>
            <a:norm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a-DK" dirty="0">
                <a:effectLst/>
                <a:latin typeface="Calibri" panose="020F0502020204030204" pitchFamily="34" charset="0"/>
              </a:rPr>
              <a:t>Opskriv situationer hvor forældrekontakt giver anledning til dilemmaer for dig som klub/skoleperson.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da-DK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a-DK" dirty="0">
                <a:effectLst/>
                <a:latin typeface="Calibri" panose="020F0502020204030204" pitchFamily="34" charset="0"/>
              </a:rPr>
              <a:t>Diskuter hvordan I ville håndtere/håndterede 1 eller 2 af de fremkomne dilemmaer ud fra den viden I har.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da-DK" dirty="0"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a-DK" dirty="0">
                <a:effectLst/>
                <a:latin typeface="Calibri" panose="020F0502020204030204" pitchFamily="34" charset="0"/>
              </a:rPr>
              <a:t>Uddeling af 7-trinsguide - reflekter over hvordan I selv ville anvende 7-trinsguiden til forebyggelse og dilemmahåndtering i din klub/på din skole</a:t>
            </a:r>
          </a:p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endParaRPr lang="da-DK" sz="2000" i="1" dirty="0">
              <a:latin typeface="Calibri" panose="020F0502020204030204" pitchFamily="34" charset="0"/>
            </a:endParaRPr>
          </a:p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000" i="1" dirty="0"/>
              <a:t>Arbejdet skal bruges i gruppearbejdet efterfølgende…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3DC4C68-648F-27C2-845F-6772574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1" y="226757"/>
            <a:ext cx="3127815" cy="11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90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501</Words>
  <Application>Microsoft Office PowerPoint</Application>
  <PresentationFormat>Widescreen</PresentationFormat>
  <Paragraphs>134</Paragraphs>
  <Slides>11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Wingdings</vt:lpstr>
      <vt:lpstr>Office-tema</vt:lpstr>
      <vt:lpstr>PowerPoint-præsentation</vt:lpstr>
      <vt:lpstr>PowerPoint-præsentation</vt:lpstr>
      <vt:lpstr> </vt:lpstr>
      <vt:lpstr> </vt:lpstr>
      <vt:lpstr> </vt:lpstr>
      <vt:lpstr> </vt:lpstr>
      <vt:lpstr>Aftenens program</vt:lpstr>
      <vt:lpstr>Aftenens program</vt:lpstr>
      <vt:lpstr>Opgave – egen organisation</vt:lpstr>
      <vt:lpstr>Arbejdspapir</vt:lpstr>
      <vt:lpstr>Gruppearbejde – ERFA-udveksling på tværs</vt:lpstr>
    </vt:vector>
  </TitlesOfParts>
  <Company>IT-Center Fyn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Inger Marie Schmidt</dc:creator>
  <cp:lastModifiedBy>Heidi Maria Loll Winberg</cp:lastModifiedBy>
  <cp:revision>15</cp:revision>
  <cp:lastPrinted>2024-05-21T09:39:26Z</cp:lastPrinted>
  <dcterms:created xsi:type="dcterms:W3CDTF">2022-09-22T12:43:39Z</dcterms:created>
  <dcterms:modified xsi:type="dcterms:W3CDTF">2024-05-29T10:48:20Z</dcterms:modified>
</cp:coreProperties>
</file>