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80" r:id="rId3"/>
    <p:sldId id="271" r:id="rId4"/>
    <p:sldId id="276" r:id="rId5"/>
    <p:sldId id="279" r:id="rId6"/>
    <p:sldId id="282" r:id="rId7"/>
    <p:sldId id="259" r:id="rId8"/>
    <p:sldId id="260" r:id="rId9"/>
    <p:sldId id="257" r:id="rId10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287ABE"/>
    <a:srgbClr val="0099FF"/>
    <a:srgbClr val="283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5E676-AFF2-4E1B-A79A-5DE065C1D6DD}" v="324" dt="2024-09-24T06:30:24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3B69-CA8B-45A2-A586-CBA448CC83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950D4B-4468-4DD5-B921-C56966FA0E57}">
      <dgm:prSet phldrT="[Tekst]" custT="1"/>
      <dgm:spPr>
        <a:solidFill>
          <a:srgbClr val="F3B84F"/>
        </a:solidFill>
      </dgm:spPr>
      <dgm:t>
        <a:bodyPr/>
        <a:lstStyle/>
        <a:p>
          <a:r>
            <a:rPr lang="da-DK" sz="2400" dirty="0">
              <a:solidFill>
                <a:schemeClr val="bg1"/>
              </a:solidFill>
            </a:rPr>
            <a:t>Odense Talentudvikling</a:t>
          </a:r>
        </a:p>
      </dgm:t>
    </dgm:pt>
    <dgm:pt modelId="{C44C8ABC-C9D7-4382-8F6B-D7BC494866AA}" type="parTrans" cxnId="{375AE3CB-0383-49E9-82DF-488F6BDA2BDD}">
      <dgm:prSet/>
      <dgm:spPr/>
      <dgm:t>
        <a:bodyPr/>
        <a:lstStyle/>
        <a:p>
          <a:endParaRPr lang="da-DK"/>
        </a:p>
      </dgm:t>
    </dgm:pt>
    <dgm:pt modelId="{AD58E5A3-DE21-490C-9990-47BDD82F3277}" type="sibTrans" cxnId="{375AE3CB-0383-49E9-82DF-488F6BDA2BDD}">
      <dgm:prSet/>
      <dgm:spPr/>
      <dgm:t>
        <a:bodyPr/>
        <a:lstStyle/>
        <a:p>
          <a:endParaRPr lang="da-DK"/>
        </a:p>
      </dgm:t>
    </dgm:pt>
    <dgm:pt modelId="{443D0016-586E-4B18-BAE8-59C8EC494AE7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Kommune</a:t>
          </a:r>
        </a:p>
      </dgm:t>
    </dgm:pt>
    <dgm:pt modelId="{AEEAAB81-AF26-49F5-9CEA-F804F546CF82}" type="parTrans" cxnId="{39984B9F-9CB0-4CC9-8442-65807B4C31AA}">
      <dgm:prSet/>
      <dgm:spPr/>
      <dgm:t>
        <a:bodyPr/>
        <a:lstStyle/>
        <a:p>
          <a:endParaRPr lang="da-DK"/>
        </a:p>
      </dgm:t>
    </dgm:pt>
    <dgm:pt modelId="{FE655C28-49C5-44D4-8A6D-380A5B972A5F}" type="sibTrans" cxnId="{39984B9F-9CB0-4CC9-8442-65807B4C31AA}">
      <dgm:prSet/>
      <dgm:spPr/>
      <dgm:t>
        <a:bodyPr/>
        <a:lstStyle/>
        <a:p>
          <a:endParaRPr lang="da-DK"/>
        </a:p>
      </dgm:t>
    </dgm:pt>
    <dgm:pt modelId="{85421509-7BAB-40EC-ACC3-31D07EF4F83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SIKO</a:t>
          </a:r>
        </a:p>
      </dgm:t>
    </dgm:pt>
    <dgm:pt modelId="{97F37510-A7D1-489A-9EDE-A20FAECAF45C}" type="parTrans" cxnId="{D7F8BBF8-9F4C-4E93-AF8B-169FF4C5BD96}">
      <dgm:prSet/>
      <dgm:spPr/>
      <dgm:t>
        <a:bodyPr/>
        <a:lstStyle/>
        <a:p>
          <a:endParaRPr lang="da-DK"/>
        </a:p>
      </dgm:t>
    </dgm:pt>
    <dgm:pt modelId="{BA28EA52-E2D1-49A3-8A24-9B0C41FB813A}" type="sibTrans" cxnId="{D7F8BBF8-9F4C-4E93-AF8B-169FF4C5BD96}">
      <dgm:prSet/>
      <dgm:spPr/>
      <dgm:t>
        <a:bodyPr/>
        <a:lstStyle/>
        <a:p>
          <a:endParaRPr lang="da-DK"/>
        </a:p>
      </dgm:t>
    </dgm:pt>
    <dgm:pt modelId="{3601FA68-C972-4EB5-BDD1-F71570B6E49C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Elite College</a:t>
          </a:r>
        </a:p>
      </dgm:t>
    </dgm:pt>
    <dgm:pt modelId="{C29A2C22-5E41-4C04-9BCA-399D0C6DD8A6}" type="parTrans" cxnId="{0BD8DC83-A08D-4A07-9380-AC011897440D}">
      <dgm:prSet/>
      <dgm:spPr/>
      <dgm:t>
        <a:bodyPr/>
        <a:lstStyle/>
        <a:p>
          <a:endParaRPr lang="da-DK"/>
        </a:p>
      </dgm:t>
    </dgm:pt>
    <dgm:pt modelId="{C7BEB1CE-051E-4399-A84F-3A2712179C72}" type="sibTrans" cxnId="{0BD8DC83-A08D-4A07-9380-AC011897440D}">
      <dgm:prSet/>
      <dgm:spPr/>
      <dgm:t>
        <a:bodyPr/>
        <a:lstStyle/>
        <a:p>
          <a:endParaRPr lang="da-DK"/>
        </a:p>
      </dgm:t>
    </dgm:pt>
    <dgm:pt modelId="{0CEECB0B-4E60-4D9E-857D-49D3A233BE1F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Erhvervsliv</a:t>
          </a:r>
        </a:p>
      </dgm:t>
    </dgm:pt>
    <dgm:pt modelId="{09726B7E-8D38-4F20-8F98-FE140628BA5B}" type="parTrans" cxnId="{5A8E4E82-2696-4808-BAF1-BBF90686760C}">
      <dgm:prSet/>
      <dgm:spPr/>
      <dgm:t>
        <a:bodyPr/>
        <a:lstStyle/>
        <a:p>
          <a:endParaRPr lang="da-DK"/>
        </a:p>
      </dgm:t>
    </dgm:pt>
    <dgm:pt modelId="{424BE1B3-60D2-4A5C-9F31-7339C33A634D}" type="sibTrans" cxnId="{5A8E4E82-2696-4808-BAF1-BBF90686760C}">
      <dgm:prSet/>
      <dgm:spPr/>
      <dgm:t>
        <a:bodyPr/>
        <a:lstStyle/>
        <a:p>
          <a:endParaRPr lang="da-DK"/>
        </a:p>
      </dgm:t>
    </dgm:pt>
    <dgm:pt modelId="{25A55B59-9E7F-4F69-BD56-3E7751F11C27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Uddannelser</a:t>
          </a:r>
        </a:p>
      </dgm:t>
    </dgm:pt>
    <dgm:pt modelId="{877214A4-712B-4F15-8989-90CCD6656B14}" type="parTrans" cxnId="{1DAD07A3-0F4B-42B5-9678-DDB45CBB796F}">
      <dgm:prSet/>
      <dgm:spPr/>
      <dgm:t>
        <a:bodyPr/>
        <a:lstStyle/>
        <a:p>
          <a:endParaRPr lang="da-DK"/>
        </a:p>
      </dgm:t>
    </dgm:pt>
    <dgm:pt modelId="{BEF931DF-EA9B-4CCC-B093-55B6AB35FEEB}" type="sibTrans" cxnId="{1DAD07A3-0F4B-42B5-9678-DDB45CBB796F}">
      <dgm:prSet/>
      <dgm:spPr/>
      <dgm:t>
        <a:bodyPr/>
        <a:lstStyle/>
        <a:p>
          <a:endParaRPr lang="da-DK"/>
        </a:p>
      </dgm:t>
    </dgm:pt>
    <dgm:pt modelId="{47128A44-6565-4726-8E5D-B8208E62B0D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500" dirty="0">
              <a:solidFill>
                <a:schemeClr val="bg1"/>
              </a:solidFill>
            </a:rPr>
            <a:t>Forskning, SDU, IOB</a:t>
          </a:r>
        </a:p>
      </dgm:t>
    </dgm:pt>
    <dgm:pt modelId="{179CB24A-7867-4CB7-88E4-E8DB3CA99727}" type="parTrans" cxnId="{6AB3C008-EBC2-4FA9-9BF2-98ADE0065170}">
      <dgm:prSet/>
      <dgm:spPr/>
      <dgm:t>
        <a:bodyPr/>
        <a:lstStyle/>
        <a:p>
          <a:endParaRPr lang="da-DK"/>
        </a:p>
      </dgm:t>
    </dgm:pt>
    <dgm:pt modelId="{78182D08-D35E-42C3-9ED6-51AD2493ED59}" type="sibTrans" cxnId="{6AB3C008-EBC2-4FA9-9BF2-98ADE0065170}">
      <dgm:prSet/>
      <dgm:spPr/>
      <dgm:t>
        <a:bodyPr/>
        <a:lstStyle/>
        <a:p>
          <a:endParaRPr lang="da-DK"/>
        </a:p>
      </dgm:t>
    </dgm:pt>
    <dgm:pt modelId="{2C899FDC-D01E-4E36-8053-B96A58F3EB55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Forældre</a:t>
          </a:r>
        </a:p>
      </dgm:t>
    </dgm:pt>
    <dgm:pt modelId="{CB24B2C8-F1D9-47BA-82C8-BBE9BD730A70}" type="parTrans" cxnId="{0246D34B-3F38-48CA-B365-D6DD1DAFCF13}">
      <dgm:prSet/>
      <dgm:spPr/>
      <dgm:t>
        <a:bodyPr/>
        <a:lstStyle/>
        <a:p>
          <a:endParaRPr lang="da-DK"/>
        </a:p>
      </dgm:t>
    </dgm:pt>
    <dgm:pt modelId="{AF47E1B2-ABD8-4709-8477-01F2DC2484A0}" type="sibTrans" cxnId="{0246D34B-3F38-48CA-B365-D6DD1DAFCF13}">
      <dgm:prSet/>
      <dgm:spPr/>
      <dgm:t>
        <a:bodyPr/>
        <a:lstStyle/>
        <a:p>
          <a:endParaRPr lang="da-DK"/>
        </a:p>
      </dgm:t>
    </dgm:pt>
    <dgm:pt modelId="{C6EA041C-2BDA-42C5-B289-F79ADDE5DAB0}">
      <dgm:prSet phldrT="[Tekst]"/>
      <dgm:spPr>
        <a:solidFill>
          <a:srgbClr val="36B4E6"/>
        </a:solidFill>
      </dgm:spPr>
      <dgm:t>
        <a:bodyPr/>
        <a:lstStyle/>
        <a:p>
          <a:pPr>
            <a:spcAft>
              <a:spcPts val="0"/>
            </a:spcAft>
          </a:pPr>
          <a:endParaRPr lang="da-DK" dirty="0">
            <a:solidFill>
              <a:schemeClr val="bg1"/>
            </a:solidFill>
          </a:endParaRPr>
        </a:p>
        <a:p>
          <a:pPr>
            <a:spcAft>
              <a:spcPts val="0"/>
            </a:spcAft>
          </a:pPr>
          <a:r>
            <a:rPr lang="da-DK" dirty="0">
              <a:solidFill>
                <a:schemeClr val="bg1"/>
              </a:solidFill>
            </a:rPr>
            <a:t>Klubber og foreninger i Odense</a:t>
          </a:r>
        </a:p>
        <a:p>
          <a:pPr>
            <a:spcAft>
              <a:spcPct val="35000"/>
            </a:spcAft>
          </a:pPr>
          <a:endParaRPr lang="da-DK" dirty="0">
            <a:solidFill>
              <a:schemeClr val="bg1"/>
            </a:solidFill>
          </a:endParaRPr>
        </a:p>
      </dgm:t>
    </dgm:pt>
    <dgm:pt modelId="{A189B02D-5409-45C9-8410-7D4A7FA126B9}" type="parTrans" cxnId="{68AFB08B-55F8-45F1-BD84-1CA8C94CEEDA}">
      <dgm:prSet/>
      <dgm:spPr/>
      <dgm:t>
        <a:bodyPr/>
        <a:lstStyle/>
        <a:p>
          <a:endParaRPr lang="da-DK"/>
        </a:p>
      </dgm:t>
    </dgm:pt>
    <dgm:pt modelId="{D8E68C3C-FF80-4F31-82DB-7E29E86435CA}" type="sibTrans" cxnId="{68AFB08B-55F8-45F1-BD84-1CA8C94CEEDA}">
      <dgm:prSet/>
      <dgm:spPr/>
      <dgm:t>
        <a:bodyPr/>
        <a:lstStyle/>
        <a:p>
          <a:endParaRPr lang="da-DK"/>
        </a:p>
      </dgm:t>
    </dgm:pt>
    <dgm:pt modelId="{D9E8BBDA-D365-4E20-8BAF-01A4BE0792D2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Team</a:t>
          </a:r>
        </a:p>
        <a:p>
          <a:r>
            <a:rPr lang="da-DK" dirty="0">
              <a:solidFill>
                <a:schemeClr val="bg1"/>
              </a:solidFill>
            </a:rPr>
            <a:t>Danmark</a:t>
          </a:r>
        </a:p>
      </dgm:t>
    </dgm:pt>
    <dgm:pt modelId="{499C5567-4629-47FC-A18D-1DC0AAE38B7E}" type="parTrans" cxnId="{48B73AFD-E00B-47E4-9D57-7CB8ACFEDC28}">
      <dgm:prSet/>
      <dgm:spPr/>
      <dgm:t>
        <a:bodyPr/>
        <a:lstStyle/>
        <a:p>
          <a:endParaRPr lang="da-DK"/>
        </a:p>
      </dgm:t>
    </dgm:pt>
    <dgm:pt modelId="{3C1E713B-AEA3-447C-BF02-9BA5FED80392}" type="sibTrans" cxnId="{48B73AFD-E00B-47E4-9D57-7CB8ACFEDC28}">
      <dgm:prSet/>
      <dgm:spPr/>
      <dgm:t>
        <a:bodyPr/>
        <a:lstStyle/>
        <a:p>
          <a:endParaRPr lang="da-DK"/>
        </a:p>
      </dgm:t>
    </dgm:pt>
    <dgm:pt modelId="{E9981BAC-BF00-4C69-81BA-9C311269E166}" type="pres">
      <dgm:prSet presAssocID="{00AD3B69-CA8B-45A2-A586-CBA448CC83FE}" presName="composite" presStyleCnt="0">
        <dgm:presLayoutVars>
          <dgm:chMax val="1"/>
          <dgm:dir/>
          <dgm:resizeHandles val="exact"/>
        </dgm:presLayoutVars>
      </dgm:prSet>
      <dgm:spPr/>
    </dgm:pt>
    <dgm:pt modelId="{7C469C83-2BFB-4C02-AFA7-F96DB588EC43}" type="pres">
      <dgm:prSet presAssocID="{00AD3B69-CA8B-45A2-A586-CBA448CC83FE}" presName="radial" presStyleCnt="0">
        <dgm:presLayoutVars>
          <dgm:animLvl val="ctr"/>
        </dgm:presLayoutVars>
      </dgm:prSet>
      <dgm:spPr/>
    </dgm:pt>
    <dgm:pt modelId="{63167903-876A-422D-A022-D42C8F2029CC}" type="pres">
      <dgm:prSet presAssocID="{DD950D4B-4468-4DD5-B921-C56966FA0E57}" presName="centerShape" presStyleLbl="vennNode1" presStyleIdx="0" presStyleCnt="10"/>
      <dgm:spPr/>
    </dgm:pt>
    <dgm:pt modelId="{20D4DFBB-C990-4674-A19B-518D0AFA9635}" type="pres">
      <dgm:prSet presAssocID="{443D0016-586E-4B18-BAE8-59C8EC494AE7}" presName="node" presStyleLbl="vennNode1" presStyleIdx="1" presStyleCnt="10">
        <dgm:presLayoutVars>
          <dgm:bulletEnabled val="1"/>
        </dgm:presLayoutVars>
      </dgm:prSet>
      <dgm:spPr/>
    </dgm:pt>
    <dgm:pt modelId="{DCDD21D0-16CA-4B3D-A98F-4B06346A1AE1}" type="pres">
      <dgm:prSet presAssocID="{D9E8BBDA-D365-4E20-8BAF-01A4BE0792D2}" presName="node" presStyleLbl="vennNode1" presStyleIdx="2" presStyleCnt="10">
        <dgm:presLayoutVars>
          <dgm:bulletEnabled val="1"/>
        </dgm:presLayoutVars>
      </dgm:prSet>
      <dgm:spPr/>
    </dgm:pt>
    <dgm:pt modelId="{D8CA7B7E-EF41-47F9-A522-9E5EE0964F37}" type="pres">
      <dgm:prSet presAssocID="{85421509-7BAB-40EC-ACC3-31D07EF4F834}" presName="node" presStyleLbl="vennNode1" presStyleIdx="3" presStyleCnt="10">
        <dgm:presLayoutVars>
          <dgm:bulletEnabled val="1"/>
        </dgm:presLayoutVars>
      </dgm:prSet>
      <dgm:spPr/>
    </dgm:pt>
    <dgm:pt modelId="{6372B354-D3D4-4CFA-9DDA-FF3E505D9326}" type="pres">
      <dgm:prSet presAssocID="{C6EA041C-2BDA-42C5-B289-F79ADDE5DAB0}" presName="node" presStyleLbl="vennNode1" presStyleIdx="4" presStyleCnt="10">
        <dgm:presLayoutVars>
          <dgm:bulletEnabled val="1"/>
        </dgm:presLayoutVars>
      </dgm:prSet>
      <dgm:spPr/>
    </dgm:pt>
    <dgm:pt modelId="{22578C22-08F1-4B36-96D8-5C0BA28D6AD7}" type="pres">
      <dgm:prSet presAssocID="{3601FA68-C972-4EB5-BDD1-F71570B6E49C}" presName="node" presStyleLbl="vennNode1" presStyleIdx="5" presStyleCnt="10">
        <dgm:presLayoutVars>
          <dgm:bulletEnabled val="1"/>
        </dgm:presLayoutVars>
      </dgm:prSet>
      <dgm:spPr/>
    </dgm:pt>
    <dgm:pt modelId="{EAEE9D81-ED24-4C57-B72A-79F53EE5B2F6}" type="pres">
      <dgm:prSet presAssocID="{0CEECB0B-4E60-4D9E-857D-49D3A233BE1F}" presName="node" presStyleLbl="vennNode1" presStyleIdx="6" presStyleCnt="10">
        <dgm:presLayoutVars>
          <dgm:bulletEnabled val="1"/>
        </dgm:presLayoutVars>
      </dgm:prSet>
      <dgm:spPr/>
    </dgm:pt>
    <dgm:pt modelId="{C89E2F9A-5047-45C1-BE34-B956C0B20719}" type="pres">
      <dgm:prSet presAssocID="{25A55B59-9E7F-4F69-BD56-3E7751F11C27}" presName="node" presStyleLbl="vennNode1" presStyleIdx="7" presStyleCnt="10">
        <dgm:presLayoutVars>
          <dgm:bulletEnabled val="1"/>
        </dgm:presLayoutVars>
      </dgm:prSet>
      <dgm:spPr/>
    </dgm:pt>
    <dgm:pt modelId="{8550F30C-E1CD-4E24-AD33-FF7E698426AD}" type="pres">
      <dgm:prSet presAssocID="{47128A44-6565-4726-8E5D-B8208E62B0D4}" presName="node" presStyleLbl="vennNode1" presStyleIdx="8" presStyleCnt="10" custRadScaleRad="101380" custRadScaleInc="881">
        <dgm:presLayoutVars>
          <dgm:bulletEnabled val="1"/>
        </dgm:presLayoutVars>
      </dgm:prSet>
      <dgm:spPr/>
    </dgm:pt>
    <dgm:pt modelId="{0FB7C9A6-DE07-4308-AD6C-53480CCC44D1}" type="pres">
      <dgm:prSet presAssocID="{2C899FDC-D01E-4E36-8053-B96A58F3EB55}" presName="node" presStyleLbl="vennNode1" presStyleIdx="9" presStyleCnt="10">
        <dgm:presLayoutVars>
          <dgm:bulletEnabled val="1"/>
        </dgm:presLayoutVars>
      </dgm:prSet>
      <dgm:spPr/>
    </dgm:pt>
  </dgm:ptLst>
  <dgm:cxnLst>
    <dgm:cxn modelId="{6AB3C008-EBC2-4FA9-9BF2-98ADE0065170}" srcId="{DD950D4B-4468-4DD5-B921-C56966FA0E57}" destId="{47128A44-6565-4726-8E5D-B8208E62B0D4}" srcOrd="7" destOrd="0" parTransId="{179CB24A-7867-4CB7-88E4-E8DB3CA99727}" sibTransId="{78182D08-D35E-42C3-9ED6-51AD2493ED59}"/>
    <dgm:cxn modelId="{DD172C35-3816-4192-B04A-E5CF0C841A1D}" type="presOf" srcId="{3601FA68-C972-4EB5-BDD1-F71570B6E49C}" destId="{22578C22-08F1-4B36-96D8-5C0BA28D6AD7}" srcOrd="0" destOrd="0" presId="urn:microsoft.com/office/officeart/2005/8/layout/radial3"/>
    <dgm:cxn modelId="{01B58538-6D25-4BC8-AC61-7C794D99927A}" type="presOf" srcId="{DD950D4B-4468-4DD5-B921-C56966FA0E57}" destId="{63167903-876A-422D-A022-D42C8F2029CC}" srcOrd="0" destOrd="0" presId="urn:microsoft.com/office/officeart/2005/8/layout/radial3"/>
    <dgm:cxn modelId="{3150FC42-8AA3-4F73-893A-27058BEC1AC0}" type="presOf" srcId="{D9E8BBDA-D365-4E20-8BAF-01A4BE0792D2}" destId="{DCDD21D0-16CA-4B3D-A98F-4B06346A1AE1}" srcOrd="0" destOrd="0" presId="urn:microsoft.com/office/officeart/2005/8/layout/radial3"/>
    <dgm:cxn modelId="{0246D34B-3F38-48CA-B365-D6DD1DAFCF13}" srcId="{DD950D4B-4468-4DD5-B921-C56966FA0E57}" destId="{2C899FDC-D01E-4E36-8053-B96A58F3EB55}" srcOrd="8" destOrd="0" parTransId="{CB24B2C8-F1D9-47BA-82C8-BBE9BD730A70}" sibTransId="{AF47E1B2-ABD8-4709-8477-01F2DC2484A0}"/>
    <dgm:cxn modelId="{3D727854-6157-46EC-BBBF-C147EE2ECA81}" type="presOf" srcId="{C6EA041C-2BDA-42C5-B289-F79ADDE5DAB0}" destId="{6372B354-D3D4-4CFA-9DDA-FF3E505D9326}" srcOrd="0" destOrd="0" presId="urn:microsoft.com/office/officeart/2005/8/layout/radial3"/>
    <dgm:cxn modelId="{0FE31B82-ED7A-405E-A65E-A431AAAE5590}" type="presOf" srcId="{443D0016-586E-4B18-BAE8-59C8EC494AE7}" destId="{20D4DFBB-C990-4674-A19B-518D0AFA9635}" srcOrd="0" destOrd="0" presId="urn:microsoft.com/office/officeart/2005/8/layout/radial3"/>
    <dgm:cxn modelId="{5A8E4E82-2696-4808-BAF1-BBF90686760C}" srcId="{DD950D4B-4468-4DD5-B921-C56966FA0E57}" destId="{0CEECB0B-4E60-4D9E-857D-49D3A233BE1F}" srcOrd="5" destOrd="0" parTransId="{09726B7E-8D38-4F20-8F98-FE140628BA5B}" sibTransId="{424BE1B3-60D2-4A5C-9F31-7339C33A634D}"/>
    <dgm:cxn modelId="{0BD8DC83-A08D-4A07-9380-AC011897440D}" srcId="{DD950D4B-4468-4DD5-B921-C56966FA0E57}" destId="{3601FA68-C972-4EB5-BDD1-F71570B6E49C}" srcOrd="4" destOrd="0" parTransId="{C29A2C22-5E41-4C04-9BCA-399D0C6DD8A6}" sibTransId="{C7BEB1CE-051E-4399-A84F-3A2712179C72}"/>
    <dgm:cxn modelId="{68AFB08B-55F8-45F1-BD84-1CA8C94CEEDA}" srcId="{DD950D4B-4468-4DD5-B921-C56966FA0E57}" destId="{C6EA041C-2BDA-42C5-B289-F79ADDE5DAB0}" srcOrd="3" destOrd="0" parTransId="{A189B02D-5409-45C9-8410-7D4A7FA126B9}" sibTransId="{D8E68C3C-FF80-4F31-82DB-7E29E86435CA}"/>
    <dgm:cxn modelId="{6CBBF89C-81B1-4044-A3CB-1F49E3A89DEA}" type="presOf" srcId="{00AD3B69-CA8B-45A2-A586-CBA448CC83FE}" destId="{E9981BAC-BF00-4C69-81BA-9C311269E166}" srcOrd="0" destOrd="0" presId="urn:microsoft.com/office/officeart/2005/8/layout/radial3"/>
    <dgm:cxn modelId="{39984B9F-9CB0-4CC9-8442-65807B4C31AA}" srcId="{DD950D4B-4468-4DD5-B921-C56966FA0E57}" destId="{443D0016-586E-4B18-BAE8-59C8EC494AE7}" srcOrd="0" destOrd="0" parTransId="{AEEAAB81-AF26-49F5-9CEA-F804F546CF82}" sibTransId="{FE655C28-49C5-44D4-8A6D-380A5B972A5F}"/>
    <dgm:cxn modelId="{1DAD07A3-0F4B-42B5-9678-DDB45CBB796F}" srcId="{DD950D4B-4468-4DD5-B921-C56966FA0E57}" destId="{25A55B59-9E7F-4F69-BD56-3E7751F11C27}" srcOrd="6" destOrd="0" parTransId="{877214A4-712B-4F15-8989-90CCD6656B14}" sibTransId="{BEF931DF-EA9B-4CCC-B093-55B6AB35FEEB}"/>
    <dgm:cxn modelId="{A8822AA6-6703-4F74-BAF7-D2E3578DBB1E}" type="presOf" srcId="{47128A44-6565-4726-8E5D-B8208E62B0D4}" destId="{8550F30C-E1CD-4E24-AD33-FF7E698426AD}" srcOrd="0" destOrd="0" presId="urn:microsoft.com/office/officeart/2005/8/layout/radial3"/>
    <dgm:cxn modelId="{2BEF1BA9-233F-47CB-A5D7-DC4B0AFBA7BB}" type="presOf" srcId="{0CEECB0B-4E60-4D9E-857D-49D3A233BE1F}" destId="{EAEE9D81-ED24-4C57-B72A-79F53EE5B2F6}" srcOrd="0" destOrd="0" presId="urn:microsoft.com/office/officeart/2005/8/layout/radial3"/>
    <dgm:cxn modelId="{CA7511B2-AAD4-446B-B12F-44D5DAEFA942}" type="presOf" srcId="{85421509-7BAB-40EC-ACC3-31D07EF4F834}" destId="{D8CA7B7E-EF41-47F9-A522-9E5EE0964F37}" srcOrd="0" destOrd="0" presId="urn:microsoft.com/office/officeart/2005/8/layout/radial3"/>
    <dgm:cxn modelId="{375AE3CB-0383-49E9-82DF-488F6BDA2BDD}" srcId="{00AD3B69-CA8B-45A2-A586-CBA448CC83FE}" destId="{DD950D4B-4468-4DD5-B921-C56966FA0E57}" srcOrd="0" destOrd="0" parTransId="{C44C8ABC-C9D7-4382-8F6B-D7BC494866AA}" sibTransId="{AD58E5A3-DE21-490C-9990-47BDD82F3277}"/>
    <dgm:cxn modelId="{782D33D9-A456-4B34-8B9C-9F93E7BB75F2}" type="presOf" srcId="{25A55B59-9E7F-4F69-BD56-3E7751F11C27}" destId="{C89E2F9A-5047-45C1-BE34-B956C0B20719}" srcOrd="0" destOrd="0" presId="urn:microsoft.com/office/officeart/2005/8/layout/radial3"/>
    <dgm:cxn modelId="{0C2C5EDE-116D-4F86-824E-54B2AE65B942}" type="presOf" srcId="{2C899FDC-D01E-4E36-8053-B96A58F3EB55}" destId="{0FB7C9A6-DE07-4308-AD6C-53480CCC44D1}" srcOrd="0" destOrd="0" presId="urn:microsoft.com/office/officeart/2005/8/layout/radial3"/>
    <dgm:cxn modelId="{D7F8BBF8-9F4C-4E93-AF8B-169FF4C5BD96}" srcId="{DD950D4B-4468-4DD5-B921-C56966FA0E57}" destId="{85421509-7BAB-40EC-ACC3-31D07EF4F834}" srcOrd="2" destOrd="0" parTransId="{97F37510-A7D1-489A-9EDE-A20FAECAF45C}" sibTransId="{BA28EA52-E2D1-49A3-8A24-9B0C41FB813A}"/>
    <dgm:cxn modelId="{48B73AFD-E00B-47E4-9D57-7CB8ACFEDC28}" srcId="{DD950D4B-4468-4DD5-B921-C56966FA0E57}" destId="{D9E8BBDA-D365-4E20-8BAF-01A4BE0792D2}" srcOrd="1" destOrd="0" parTransId="{499C5567-4629-47FC-A18D-1DC0AAE38B7E}" sibTransId="{3C1E713B-AEA3-447C-BF02-9BA5FED80392}"/>
    <dgm:cxn modelId="{78AB580A-25ED-411A-83A8-9D81F073C7A8}" type="presParOf" srcId="{E9981BAC-BF00-4C69-81BA-9C311269E166}" destId="{7C469C83-2BFB-4C02-AFA7-F96DB588EC43}" srcOrd="0" destOrd="0" presId="urn:microsoft.com/office/officeart/2005/8/layout/radial3"/>
    <dgm:cxn modelId="{95765817-D5A0-4225-9BCD-160E75E7C683}" type="presParOf" srcId="{7C469C83-2BFB-4C02-AFA7-F96DB588EC43}" destId="{63167903-876A-422D-A022-D42C8F2029CC}" srcOrd="0" destOrd="0" presId="urn:microsoft.com/office/officeart/2005/8/layout/radial3"/>
    <dgm:cxn modelId="{F4D264C5-CCBE-444D-A1A3-446CFC459038}" type="presParOf" srcId="{7C469C83-2BFB-4C02-AFA7-F96DB588EC43}" destId="{20D4DFBB-C990-4674-A19B-518D0AFA9635}" srcOrd="1" destOrd="0" presId="urn:microsoft.com/office/officeart/2005/8/layout/radial3"/>
    <dgm:cxn modelId="{387C20E0-30F7-4070-9D09-0BD23881D7E5}" type="presParOf" srcId="{7C469C83-2BFB-4C02-AFA7-F96DB588EC43}" destId="{DCDD21D0-16CA-4B3D-A98F-4B06346A1AE1}" srcOrd="2" destOrd="0" presId="urn:microsoft.com/office/officeart/2005/8/layout/radial3"/>
    <dgm:cxn modelId="{040752FA-C44A-486C-AFE2-23A5D6387D1A}" type="presParOf" srcId="{7C469C83-2BFB-4C02-AFA7-F96DB588EC43}" destId="{D8CA7B7E-EF41-47F9-A522-9E5EE0964F37}" srcOrd="3" destOrd="0" presId="urn:microsoft.com/office/officeart/2005/8/layout/radial3"/>
    <dgm:cxn modelId="{CB89067B-D727-4DC2-A79A-EB4F33E78A92}" type="presParOf" srcId="{7C469C83-2BFB-4C02-AFA7-F96DB588EC43}" destId="{6372B354-D3D4-4CFA-9DDA-FF3E505D9326}" srcOrd="4" destOrd="0" presId="urn:microsoft.com/office/officeart/2005/8/layout/radial3"/>
    <dgm:cxn modelId="{AA6EC7C2-3548-4674-B19E-81A2FDF549AF}" type="presParOf" srcId="{7C469C83-2BFB-4C02-AFA7-F96DB588EC43}" destId="{22578C22-08F1-4B36-96D8-5C0BA28D6AD7}" srcOrd="5" destOrd="0" presId="urn:microsoft.com/office/officeart/2005/8/layout/radial3"/>
    <dgm:cxn modelId="{E1DD1AFB-F387-4725-9167-C4E86422C115}" type="presParOf" srcId="{7C469C83-2BFB-4C02-AFA7-F96DB588EC43}" destId="{EAEE9D81-ED24-4C57-B72A-79F53EE5B2F6}" srcOrd="6" destOrd="0" presId="urn:microsoft.com/office/officeart/2005/8/layout/radial3"/>
    <dgm:cxn modelId="{2E58CA71-7668-4AC2-84FC-76C94BD30F31}" type="presParOf" srcId="{7C469C83-2BFB-4C02-AFA7-F96DB588EC43}" destId="{C89E2F9A-5047-45C1-BE34-B956C0B20719}" srcOrd="7" destOrd="0" presId="urn:microsoft.com/office/officeart/2005/8/layout/radial3"/>
    <dgm:cxn modelId="{8D528258-DBF3-44B3-9C3C-AE0074EC2EA9}" type="presParOf" srcId="{7C469C83-2BFB-4C02-AFA7-F96DB588EC43}" destId="{8550F30C-E1CD-4E24-AD33-FF7E698426AD}" srcOrd="8" destOrd="0" presId="urn:microsoft.com/office/officeart/2005/8/layout/radial3"/>
    <dgm:cxn modelId="{EE13C826-DD94-4170-A47F-0DDA38B637E2}" type="presParOf" srcId="{7C469C83-2BFB-4C02-AFA7-F96DB588EC43}" destId="{0FB7C9A6-DE07-4308-AD6C-53480CCC44D1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7903-876A-422D-A022-D42C8F2029CC}">
      <dsp:nvSpPr>
        <dsp:cNvPr id="0" name=""/>
        <dsp:cNvSpPr/>
      </dsp:nvSpPr>
      <dsp:spPr>
        <a:xfrm>
          <a:off x="1599681" y="1244107"/>
          <a:ext cx="3022327" cy="3022327"/>
        </a:xfrm>
        <a:prstGeom prst="ellipse">
          <a:avLst/>
        </a:prstGeom>
        <a:solidFill>
          <a:srgbClr val="F3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bg1"/>
              </a:solidFill>
            </a:rPr>
            <a:t>Odense Talentudvikling</a:t>
          </a:r>
        </a:p>
      </dsp:txBody>
      <dsp:txXfrm>
        <a:off x="2042291" y="1686717"/>
        <a:ext cx="2137107" cy="2137107"/>
      </dsp:txXfrm>
    </dsp:sp>
    <dsp:sp modelId="{20D4DFBB-C990-4674-A19B-518D0AFA9635}">
      <dsp:nvSpPr>
        <dsp:cNvPr id="0" name=""/>
        <dsp:cNvSpPr/>
      </dsp:nvSpPr>
      <dsp:spPr>
        <a:xfrm>
          <a:off x="2355263" y="29883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Kommune</a:t>
          </a:r>
        </a:p>
      </dsp:txBody>
      <dsp:txXfrm>
        <a:off x="2576568" y="251188"/>
        <a:ext cx="1068553" cy="1068553"/>
      </dsp:txXfrm>
    </dsp:sp>
    <dsp:sp modelId="{DCDD21D0-16CA-4B3D-A98F-4B06346A1AE1}">
      <dsp:nvSpPr>
        <dsp:cNvPr id="0" name=""/>
        <dsp:cNvSpPr/>
      </dsp:nvSpPr>
      <dsp:spPr>
        <a:xfrm>
          <a:off x="3621429" y="49073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Team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Danmark</a:t>
          </a:r>
        </a:p>
      </dsp:txBody>
      <dsp:txXfrm>
        <a:off x="3842734" y="712035"/>
        <a:ext cx="1068553" cy="1068553"/>
      </dsp:txXfrm>
    </dsp:sp>
    <dsp:sp modelId="{D8CA7B7E-EF41-47F9-A522-9E5EE0964F37}">
      <dsp:nvSpPr>
        <dsp:cNvPr id="0" name=""/>
        <dsp:cNvSpPr/>
      </dsp:nvSpPr>
      <dsp:spPr>
        <a:xfrm>
          <a:off x="4295142" y="1657635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SIKO</a:t>
          </a:r>
        </a:p>
      </dsp:txBody>
      <dsp:txXfrm>
        <a:off x="4516447" y="1878940"/>
        <a:ext cx="1068553" cy="1068553"/>
      </dsp:txXfrm>
    </dsp:sp>
    <dsp:sp modelId="{6372B354-D3D4-4CFA-9DDA-FF3E505D9326}">
      <dsp:nvSpPr>
        <dsp:cNvPr id="0" name=""/>
        <dsp:cNvSpPr/>
      </dsp:nvSpPr>
      <dsp:spPr>
        <a:xfrm>
          <a:off x="4061164" y="2984591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da-DK" sz="1400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Klubber og foreninger i Odense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400" kern="1200" dirty="0">
            <a:solidFill>
              <a:schemeClr val="bg1"/>
            </a:solidFill>
          </a:endParaRPr>
        </a:p>
      </dsp:txBody>
      <dsp:txXfrm>
        <a:off x="4282469" y="3205896"/>
        <a:ext cx="1068553" cy="1068553"/>
      </dsp:txXfrm>
    </dsp:sp>
    <dsp:sp modelId="{22578C22-08F1-4B36-96D8-5C0BA28D6AD7}">
      <dsp:nvSpPr>
        <dsp:cNvPr id="0" name=""/>
        <dsp:cNvSpPr/>
      </dsp:nvSpPr>
      <dsp:spPr>
        <a:xfrm>
          <a:off x="3028976" y="385070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Elite College</a:t>
          </a:r>
        </a:p>
      </dsp:txBody>
      <dsp:txXfrm>
        <a:off x="3250281" y="4072005"/>
        <a:ext cx="1068553" cy="1068553"/>
      </dsp:txXfrm>
    </dsp:sp>
    <dsp:sp modelId="{EAEE9D81-ED24-4C57-B72A-79F53EE5B2F6}">
      <dsp:nvSpPr>
        <dsp:cNvPr id="0" name=""/>
        <dsp:cNvSpPr/>
      </dsp:nvSpPr>
      <dsp:spPr>
        <a:xfrm>
          <a:off x="1681550" y="385070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Erhvervsliv</a:t>
          </a:r>
        </a:p>
      </dsp:txBody>
      <dsp:txXfrm>
        <a:off x="1902855" y="4072005"/>
        <a:ext cx="1068553" cy="1068553"/>
      </dsp:txXfrm>
    </dsp:sp>
    <dsp:sp modelId="{C89E2F9A-5047-45C1-BE34-B956C0B20719}">
      <dsp:nvSpPr>
        <dsp:cNvPr id="0" name=""/>
        <dsp:cNvSpPr/>
      </dsp:nvSpPr>
      <dsp:spPr>
        <a:xfrm>
          <a:off x="649361" y="2984591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400" kern="1200" dirty="0">
              <a:solidFill>
                <a:schemeClr val="bg1"/>
              </a:solidFill>
            </a:rPr>
            <a:t>Uddannelser</a:t>
          </a:r>
        </a:p>
      </dsp:txBody>
      <dsp:txXfrm>
        <a:off x="870666" y="3205896"/>
        <a:ext cx="1068553" cy="1068553"/>
      </dsp:txXfrm>
    </dsp:sp>
    <dsp:sp modelId="{8550F30C-E1CD-4E24-AD33-FF7E698426AD}">
      <dsp:nvSpPr>
        <dsp:cNvPr id="0" name=""/>
        <dsp:cNvSpPr/>
      </dsp:nvSpPr>
      <dsp:spPr>
        <a:xfrm>
          <a:off x="390783" y="1640826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Forskning, SDU, IOB</a:t>
          </a:r>
        </a:p>
      </dsp:txBody>
      <dsp:txXfrm>
        <a:off x="612088" y="1862131"/>
        <a:ext cx="1068553" cy="1068553"/>
      </dsp:txXfrm>
    </dsp:sp>
    <dsp:sp modelId="{0FB7C9A6-DE07-4308-AD6C-53480CCC44D1}">
      <dsp:nvSpPr>
        <dsp:cNvPr id="0" name=""/>
        <dsp:cNvSpPr/>
      </dsp:nvSpPr>
      <dsp:spPr>
        <a:xfrm>
          <a:off x="1089096" y="490730"/>
          <a:ext cx="1511163" cy="1511163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Forældre</a:t>
          </a:r>
        </a:p>
      </dsp:txBody>
      <dsp:txXfrm>
        <a:off x="1310401" y="712035"/>
        <a:ext cx="1068553" cy="106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D3735E39-7D45-4F6A-9066-5F46040518B8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99E8FDF5-1DB0-4F6E-97BF-F8DA9D209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0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6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07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A1F10-4E91-3A6E-453A-73E7CC4E3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D8E4DF94-2878-3F74-E7B4-F2602EFB7E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6CF3796-0165-CA4B-BA6E-FB877298A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F96F0-C37A-8DEE-2AEB-065317181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524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C0AE-7225-C046-B910-C8DAB868268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81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35C-8A3B-3A5F-3E52-1F20573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5B0C54-57F8-E1CE-BF54-9A5F7E52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C6BF1-5CA6-BCC6-61B9-54A38D4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24313-63B3-C751-3487-045AC9C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60B280-711F-7839-A788-14D601E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79DF-10A9-2018-EE04-101D831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5230D1-66B8-6C2A-5596-7319C43F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67387-E3D3-4E56-BBD0-B24F505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CDE20-FB6F-2487-47B9-EB9A633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A5B945-0218-B2D4-8FFF-8DC750C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1BD4E8-CDB0-CA0C-1869-0BAA9320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D57443-4C9B-0CA6-52B5-B54C53BB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5E9A2-D4AE-8391-F200-85B021B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8EA03-54B2-4983-4D55-8D3B252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8FF15-BCCE-E4FB-3CF1-9647C1A9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2147-0959-A1E8-8FE2-ECDB4AE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B9FCD-FBD6-4AA9-BD1E-F778D604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3035B2-2956-3753-F6D3-929D19B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D9679-6D10-F882-1DE6-305AF6B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9A96DC-E021-F45A-0F1B-C3EC2589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2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2AC0-BBB2-15C2-1663-0F15D21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49650-DD30-23BD-A934-7A085DE2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B657CE-DB3B-0086-4D21-0929BDD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8F2CAD-7E72-BDA0-2FD3-830D297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F6D3E-D4C7-9A95-77DE-1EC9C2C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84E2-A5DD-1511-8269-45BAF1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6B5E3-5BB5-729C-BCFF-5531EC42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E08B53-AC43-36A0-663D-B555F6A9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17EF8A-D2B5-DBA7-2DD0-02DD9F3C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B6B88A-6BF0-1384-49BF-F2146B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54BEAB-B22A-974C-309E-EFD09D8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ACD0-F29F-328D-A77E-DD47CF9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A0473-325B-E8FF-4141-B30B942D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EFE381-E55A-1679-758D-47DA4766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D0BF-BC90-9B79-5AF2-3EC612B1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E49A47-F4D0-9B02-4943-A05F087C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40E3-A1E7-A6BD-1084-24C7BB6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83DBD2-F3E4-15B3-8C51-4618C67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BC86F54-BAF9-8B29-093C-A58A937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24BF-A3B7-1F81-7FDA-9D034A5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87D9CC-7042-AF2A-231E-EE7D336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1B62BD-8358-48BE-6D7F-F5E7B999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EBC216-9ADB-5904-0DD5-7052FD8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113BD7-A1C0-B700-F4D2-42DEC5D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B9A64A-BDC5-DB2B-6220-A2CC89F7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087478-12B2-F261-57B1-A2F000E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1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A002-1619-822A-3D65-0AE0A5AD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8B35C-59A4-F9FA-655C-F1DF03D7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365A6F-0D3B-A148-2065-9F261DFA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9C72A8-B398-14CC-89BA-AFF32DC0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F1853-8E60-6515-AE06-15FD149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EFEA7-3A4D-909C-4FFB-7E93F30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161C-5531-99C4-E89C-EA54F72A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42FA7CE-A26D-A60A-0668-2A9C4F70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1B697-8711-B747-508B-1856695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B5DED8-5FE2-A770-26C9-F3C85A8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089E4-70A1-CB38-EA81-8DD5B98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0C8CE-22AC-81BE-0585-CBF1409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6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84E712-9414-72A8-99C6-3CD36A5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D7CD48-3630-D693-2BAE-64A0CDE0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E026CA-B36D-87C7-FF19-901196D0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CAE-E1E6-431E-9E0F-AA3B64C09C36}" type="datetimeFigureOut">
              <a:rPr lang="da-DK" smtClean="0"/>
              <a:t>24-09-2024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760E88-4BA5-F91E-EE74-3BDB0F45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FAB602-C035-2E64-9CFF-30891CED8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25A245C-B4E4-453D-0D69-E150576D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49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17FC0A-7FAD-514A-0335-B99D93B1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71" y="4239387"/>
            <a:ext cx="3719703" cy="1155525"/>
          </a:xfrm>
        </p:spPr>
        <p:txBody>
          <a:bodyPr anchor="b">
            <a:noAutofit/>
          </a:bodyPr>
          <a:lstStyle/>
          <a:p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Velkommen til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Netværksmøde </a:t>
            </a: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24. </a:t>
            </a:r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september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2024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da-DK" sz="3200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1CCDA9-E44F-9399-CEB1-FDE6C34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2" y="505024"/>
            <a:ext cx="6475782" cy="140848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B65B82E-68EB-9F74-A8C2-1636B4C2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165200"/>
            <a:ext cx="4778655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09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DF772014-A902-42F2-8CC7-13EE56885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636831"/>
              </p:ext>
            </p:extLst>
          </p:nvPr>
        </p:nvGraphicFramePr>
        <p:xfrm>
          <a:off x="3208779" y="970476"/>
          <a:ext cx="6221690" cy="53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FE94C1DA-8BCA-4305-BF1F-857A2B404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523" y="0"/>
            <a:ext cx="3012608" cy="11140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82558" y="1226987"/>
            <a:ext cx="3657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Uddannelser:</a:t>
            </a:r>
          </a:p>
          <a:p>
            <a:r>
              <a:rPr lang="da-DK" b="1" dirty="0"/>
              <a:t>Grundskoler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Provstegårdskolen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Hjalleseskolen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Efterskolen Sports Academy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Fyns HF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Kold Tekniske Gymnasium (HTX)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Tietgen Handelsgymnasium (HHX)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Tornbjerg Gymnasium (STX)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Videregående 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UCL Elitesport, UCL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Syddansk Elite, SDU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SDU, Idræt &amp; Biomekanik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230388" y="1126886"/>
            <a:ext cx="222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Klubber: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177494"/>
              </p:ext>
            </p:extLst>
          </p:nvPr>
        </p:nvGraphicFramePr>
        <p:xfrm>
          <a:off x="9233523" y="1566290"/>
          <a:ext cx="3012608" cy="6301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608">
                  <a:extLst>
                    <a:ext uri="{9D8B030D-6E8A-4147-A177-3AD203B41FA5}">
                      <a16:colId xmlns:a16="http://schemas.microsoft.com/office/drawing/2014/main" val="1411168152"/>
                    </a:ext>
                  </a:extLst>
                </a:gridCol>
              </a:tblGrid>
              <a:tr h="144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Arcus Bueskydning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787402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Cykling 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6921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DHV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169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Dalum/Næsby Pigefodbold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3261"/>
                  </a:ext>
                </a:extLst>
              </a:tr>
              <a:tr h="2811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Fyns Tennis Union (kraftcenter)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Fruens Bøge Tennisklub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FREM Udspring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8007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H2Odense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Kraftcenter FYN, Skydning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48167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Næsby Boldklub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438030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3534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Q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534244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 Bordtennis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161918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Atletik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007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Badminton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252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Beachvolley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4782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Bowling Hal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676037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25631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 Akademi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Kajakklub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92735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Karate-do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Ichiro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Orienteringsklub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8622539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Roklub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23803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Skøjteklub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205520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Squash Club/Kraftcenter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8130152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Triathlon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75118"/>
                  </a:ext>
                </a:extLst>
              </a:tr>
              <a:tr h="144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Volleyball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375384"/>
                  </a:ext>
                </a:extLst>
              </a:tr>
              <a:tr h="12876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OGF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Powertumbling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/trampolin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OIK/Odense Bulldogs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Q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Taekwondo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31371"/>
                  </a:ext>
                </a:extLst>
              </a:tr>
              <a:tr h="597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23157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441D4FD-2C38-4876-9ABD-E4D61F3B534C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EE35110-9C15-48EA-80B0-4FE956B5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8" y="1703594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80FB61E-855A-47A4-AC98-2BEB4497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95E65A6-C1B8-4B39-A663-EF287373D4E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</p:spTree>
    <p:extLst>
      <p:ext uri="{BB962C8B-B14F-4D97-AF65-F5344CB8AC3E}">
        <p14:creationId xmlns:p14="http://schemas.microsoft.com/office/powerpoint/2010/main" val="62528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D027FCB9-7932-F77B-C032-82B4AB6E6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12" y="1209840"/>
            <a:ext cx="8669413" cy="5532139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2A2E34B-653B-6ABD-F45F-D48B7DBF8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438E0DD-16E4-58BE-572E-9D41D5565231}"/>
              </a:ext>
            </a:extLst>
          </p:cNvPr>
          <p:cNvSpPr txBox="1"/>
          <p:nvPr/>
        </p:nvSpPr>
        <p:spPr>
          <a:xfrm>
            <a:off x="4811880" y="1368323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</p:spTree>
    <p:extLst>
      <p:ext uri="{BB962C8B-B14F-4D97-AF65-F5344CB8AC3E}">
        <p14:creationId xmlns:p14="http://schemas.microsoft.com/office/powerpoint/2010/main" val="86770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A7BBB-771A-EB67-E0F8-7A8F3285A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26945C-0F8E-22E2-0FF9-183505C8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CB71E6-6E0C-6B31-1CD5-C669C80C8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FACDD34-9ADE-21A0-575B-32C7FB9F4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65E10382-4A1B-8C37-A4CD-0BCE79E168C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D2A2E34B-653B-6ABD-F45F-D48B7DBF8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C1ED2B4E-E884-3C31-023C-A90AB4F5CC94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7C8C0512-8371-17DB-5343-CEAC1954B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134" y="1199587"/>
            <a:ext cx="9516625" cy="55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52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2CC9FC8-F360-4E83-9375-3F0E84D3FF48}"/>
              </a:ext>
            </a:extLst>
          </p:cNvPr>
          <p:cNvGrpSpPr/>
          <p:nvPr/>
        </p:nvGrpSpPr>
        <p:grpSpPr>
          <a:xfrm>
            <a:off x="4082023" y="1542870"/>
            <a:ext cx="4070306" cy="4160647"/>
            <a:chOff x="3974139" y="1360656"/>
            <a:chExt cx="4243722" cy="4234656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35FD28E-EF81-4953-9F8C-4EDA37666EC2}"/>
                </a:ext>
              </a:extLst>
            </p:cNvPr>
            <p:cNvGrpSpPr/>
            <p:nvPr/>
          </p:nvGrpSpPr>
          <p:grpSpPr>
            <a:xfrm>
              <a:off x="4018766" y="1431779"/>
              <a:ext cx="4155863" cy="4119604"/>
              <a:chOff x="4018766" y="1431779"/>
              <a:chExt cx="4155863" cy="4119604"/>
            </a:xfrm>
          </p:grpSpPr>
          <p:sp>
            <p:nvSpPr>
              <p:cNvPr id="90" name="Line 109">
                <a:extLst>
                  <a:ext uri="{FF2B5EF4-FFF2-40B4-BE49-F238E27FC236}">
                    <a16:creationId xmlns:a16="http://schemas.microsoft.com/office/drawing/2014/main" id="{E9D7678E-3717-424D-A90A-A365029CB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1" name="Line 110">
                <a:extLst>
                  <a:ext uri="{FF2B5EF4-FFF2-40B4-BE49-F238E27FC236}">
                    <a16:creationId xmlns:a16="http://schemas.microsoft.com/office/drawing/2014/main" id="{6BD636E2-A2E8-41EA-BE49-4C9BF8327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2" name="Line 111">
                <a:extLst>
                  <a:ext uri="{FF2B5EF4-FFF2-40B4-BE49-F238E27FC236}">
                    <a16:creationId xmlns:a16="http://schemas.microsoft.com/office/drawing/2014/main" id="{ADA1A103-8442-4D32-A4E6-C1A020FDC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3" name="Freeform 112">
                <a:extLst>
                  <a:ext uri="{FF2B5EF4-FFF2-40B4-BE49-F238E27FC236}">
                    <a16:creationId xmlns:a16="http://schemas.microsoft.com/office/drawing/2014/main" id="{2F4B988B-4851-45B4-BF37-F94A5716B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4" name="Freeform 113">
                <a:extLst>
                  <a:ext uri="{FF2B5EF4-FFF2-40B4-BE49-F238E27FC236}">
                    <a16:creationId xmlns:a16="http://schemas.microsoft.com/office/drawing/2014/main" id="{DF13E382-85E7-4C4C-A029-40CC0B3AF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5" name="Freeform 114">
                <a:extLst>
                  <a:ext uri="{FF2B5EF4-FFF2-40B4-BE49-F238E27FC236}">
                    <a16:creationId xmlns:a16="http://schemas.microsoft.com/office/drawing/2014/main" id="{9810599E-6A64-4F23-8FF7-33C8C191E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6" name="Freeform 115">
                <a:extLst>
                  <a:ext uri="{FF2B5EF4-FFF2-40B4-BE49-F238E27FC236}">
                    <a16:creationId xmlns:a16="http://schemas.microsoft.com/office/drawing/2014/main" id="{302C53EC-959C-44FB-95EA-1366D81BE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7" name="Line 116">
                <a:extLst>
                  <a:ext uri="{FF2B5EF4-FFF2-40B4-BE49-F238E27FC236}">
                    <a16:creationId xmlns:a16="http://schemas.microsoft.com/office/drawing/2014/main" id="{8D5EBD55-0D01-469F-9956-B44A66CF1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8" name="Freeform 117">
                <a:extLst>
                  <a:ext uri="{FF2B5EF4-FFF2-40B4-BE49-F238E27FC236}">
                    <a16:creationId xmlns:a16="http://schemas.microsoft.com/office/drawing/2014/main" id="{CED02863-3B2C-4C7F-AE1C-E253A1272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9" name="Freeform 118">
                <a:extLst>
                  <a:ext uri="{FF2B5EF4-FFF2-40B4-BE49-F238E27FC236}">
                    <a16:creationId xmlns:a16="http://schemas.microsoft.com/office/drawing/2014/main" id="{55B55E47-1FA4-4AB2-9CB8-CF65B7D66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0" name="Freeform 119">
                <a:extLst>
                  <a:ext uri="{FF2B5EF4-FFF2-40B4-BE49-F238E27FC236}">
                    <a16:creationId xmlns:a16="http://schemas.microsoft.com/office/drawing/2014/main" id="{E541FB48-667A-4D0B-B29A-5239E8022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1" name="Freeform 120">
                <a:extLst>
                  <a:ext uri="{FF2B5EF4-FFF2-40B4-BE49-F238E27FC236}">
                    <a16:creationId xmlns:a16="http://schemas.microsoft.com/office/drawing/2014/main" id="{6DC8802A-9319-49DD-AE32-8C71D1A3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2" name="Freeform 121">
                <a:extLst>
                  <a:ext uri="{FF2B5EF4-FFF2-40B4-BE49-F238E27FC236}">
                    <a16:creationId xmlns:a16="http://schemas.microsoft.com/office/drawing/2014/main" id="{33CE3C1A-DC4A-47D1-9777-54E4F4D7B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3" name="Freeform 122">
                <a:extLst>
                  <a:ext uri="{FF2B5EF4-FFF2-40B4-BE49-F238E27FC236}">
                    <a16:creationId xmlns:a16="http://schemas.microsoft.com/office/drawing/2014/main" id="{415F3ED9-A3FF-41FC-952D-71EEA856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4" name="Freeform 123">
                <a:extLst>
                  <a:ext uri="{FF2B5EF4-FFF2-40B4-BE49-F238E27FC236}">
                    <a16:creationId xmlns:a16="http://schemas.microsoft.com/office/drawing/2014/main" id="{D68016CC-42C9-4E4F-841F-29834A287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5" name="Line 124">
                <a:extLst>
                  <a:ext uri="{FF2B5EF4-FFF2-40B4-BE49-F238E27FC236}">
                    <a16:creationId xmlns:a16="http://schemas.microsoft.com/office/drawing/2014/main" id="{06EB2440-B14E-4727-9D4C-78D08AD2E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6" name="Freeform 125">
                <a:extLst>
                  <a:ext uri="{FF2B5EF4-FFF2-40B4-BE49-F238E27FC236}">
                    <a16:creationId xmlns:a16="http://schemas.microsoft.com/office/drawing/2014/main" id="{AEBFDDA3-D799-47E0-B9E1-7B3E23829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7" name="Freeform 126">
                <a:extLst>
                  <a:ext uri="{FF2B5EF4-FFF2-40B4-BE49-F238E27FC236}">
                    <a16:creationId xmlns:a16="http://schemas.microsoft.com/office/drawing/2014/main" id="{1A8F408D-B602-42E6-BD6D-1529F430B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8" name="Freeform 127">
                <a:extLst>
                  <a:ext uri="{FF2B5EF4-FFF2-40B4-BE49-F238E27FC236}">
                    <a16:creationId xmlns:a16="http://schemas.microsoft.com/office/drawing/2014/main" id="{3EA9B391-C747-4F25-A766-56DC631F2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9" name="Line 128">
                <a:extLst>
                  <a:ext uri="{FF2B5EF4-FFF2-40B4-BE49-F238E27FC236}">
                    <a16:creationId xmlns:a16="http://schemas.microsoft.com/office/drawing/2014/main" id="{6D15C5D7-9BE3-4776-9D5F-E61C5C53C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0" name="Line 129">
                <a:extLst>
                  <a:ext uri="{FF2B5EF4-FFF2-40B4-BE49-F238E27FC236}">
                    <a16:creationId xmlns:a16="http://schemas.microsoft.com/office/drawing/2014/main" id="{24B92DAD-E240-4733-91E5-FDF7077C9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1" name="Line 130">
                <a:extLst>
                  <a:ext uri="{FF2B5EF4-FFF2-40B4-BE49-F238E27FC236}">
                    <a16:creationId xmlns:a16="http://schemas.microsoft.com/office/drawing/2014/main" id="{BB805852-8869-421A-B207-6D3C04E5D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2" name="Line 131">
                <a:extLst>
                  <a:ext uri="{FF2B5EF4-FFF2-40B4-BE49-F238E27FC236}">
                    <a16:creationId xmlns:a16="http://schemas.microsoft.com/office/drawing/2014/main" id="{C9475642-EC88-420F-B5FA-609D95098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3" name="Line 116">
                <a:extLst>
                  <a:ext uri="{FF2B5EF4-FFF2-40B4-BE49-F238E27FC236}">
                    <a16:creationId xmlns:a16="http://schemas.microsoft.com/office/drawing/2014/main" id="{BD012DED-B4D2-4EDA-8B05-E385605E3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BC918C3-F8BA-4D83-A108-02B4A9832D88}"/>
                </a:ext>
              </a:extLst>
            </p:cNvPr>
            <p:cNvGrpSpPr/>
            <p:nvPr/>
          </p:nvGrpSpPr>
          <p:grpSpPr>
            <a:xfrm>
              <a:off x="3974139" y="1360656"/>
              <a:ext cx="4243722" cy="4234656"/>
              <a:chOff x="3974139" y="1360656"/>
              <a:chExt cx="4243722" cy="4234656"/>
            </a:xfrm>
          </p:grpSpPr>
          <p:sp>
            <p:nvSpPr>
              <p:cNvPr id="115" name="Freeform 133">
                <a:extLst>
                  <a:ext uri="{FF2B5EF4-FFF2-40B4-BE49-F238E27FC236}">
                    <a16:creationId xmlns:a16="http://schemas.microsoft.com/office/drawing/2014/main" id="{E906121A-E0BC-43AC-BE79-361B3FB9A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6" name="Freeform 134">
                <a:extLst>
                  <a:ext uri="{FF2B5EF4-FFF2-40B4-BE49-F238E27FC236}">
                    <a16:creationId xmlns:a16="http://schemas.microsoft.com/office/drawing/2014/main" id="{801EDA59-8396-4CCA-851F-36950FF06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7" name="Freeform 136">
                <a:extLst>
                  <a:ext uri="{FF2B5EF4-FFF2-40B4-BE49-F238E27FC236}">
                    <a16:creationId xmlns:a16="http://schemas.microsoft.com/office/drawing/2014/main" id="{440DBC96-F1D8-4706-8DFC-398619A52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8" name="Freeform 137">
                <a:extLst>
                  <a:ext uri="{FF2B5EF4-FFF2-40B4-BE49-F238E27FC236}">
                    <a16:creationId xmlns:a16="http://schemas.microsoft.com/office/drawing/2014/main" id="{D886D5DA-FB49-40D5-AA71-FA183E5C5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9" name="Freeform 138">
                <a:extLst>
                  <a:ext uri="{FF2B5EF4-FFF2-40B4-BE49-F238E27FC236}">
                    <a16:creationId xmlns:a16="http://schemas.microsoft.com/office/drawing/2014/main" id="{179DC21E-ECF9-4B8F-ADC3-DD0822B4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0" name="Freeform 139">
                <a:extLst>
                  <a:ext uri="{FF2B5EF4-FFF2-40B4-BE49-F238E27FC236}">
                    <a16:creationId xmlns:a16="http://schemas.microsoft.com/office/drawing/2014/main" id="{B61619A3-02CA-41CB-9F1E-2995B2792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1" name="Freeform 140">
                <a:extLst>
                  <a:ext uri="{FF2B5EF4-FFF2-40B4-BE49-F238E27FC236}">
                    <a16:creationId xmlns:a16="http://schemas.microsoft.com/office/drawing/2014/main" id="{BE918A38-72C3-4969-BB5D-BBB173A9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2" name="Freeform 141">
                <a:extLst>
                  <a:ext uri="{FF2B5EF4-FFF2-40B4-BE49-F238E27FC236}">
                    <a16:creationId xmlns:a16="http://schemas.microsoft.com/office/drawing/2014/main" id="{BB9B145B-A801-48A6-86F4-4A2330993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3" name="Freeform 142">
                <a:extLst>
                  <a:ext uri="{FF2B5EF4-FFF2-40B4-BE49-F238E27FC236}">
                    <a16:creationId xmlns:a16="http://schemas.microsoft.com/office/drawing/2014/main" id="{26140425-3B9A-4295-9F9C-196ADA816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4" name="Freeform 143">
                <a:extLst>
                  <a:ext uri="{FF2B5EF4-FFF2-40B4-BE49-F238E27FC236}">
                    <a16:creationId xmlns:a16="http://schemas.microsoft.com/office/drawing/2014/main" id="{04B3D284-0FF5-4674-964D-563F3EEF4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5" name="Freeform 144">
                <a:extLst>
                  <a:ext uri="{FF2B5EF4-FFF2-40B4-BE49-F238E27FC236}">
                    <a16:creationId xmlns:a16="http://schemas.microsoft.com/office/drawing/2014/main" id="{E6342C52-858A-40B7-995A-E2B16E597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6" name="Freeform 145">
                <a:extLst>
                  <a:ext uri="{FF2B5EF4-FFF2-40B4-BE49-F238E27FC236}">
                    <a16:creationId xmlns:a16="http://schemas.microsoft.com/office/drawing/2014/main" id="{5311CFCC-0AE3-48EF-B2EB-FECA991A5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7" name="Freeform 146">
                <a:extLst>
                  <a:ext uri="{FF2B5EF4-FFF2-40B4-BE49-F238E27FC236}">
                    <a16:creationId xmlns:a16="http://schemas.microsoft.com/office/drawing/2014/main" id="{C8551CBB-D738-4CA6-A538-2EA227BEC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8" name="Freeform 147">
                <a:extLst>
                  <a:ext uri="{FF2B5EF4-FFF2-40B4-BE49-F238E27FC236}">
                    <a16:creationId xmlns:a16="http://schemas.microsoft.com/office/drawing/2014/main" id="{F4AF0E69-9A76-43B7-BA6D-D19712CE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9" name="Freeform 148">
                <a:extLst>
                  <a:ext uri="{FF2B5EF4-FFF2-40B4-BE49-F238E27FC236}">
                    <a16:creationId xmlns:a16="http://schemas.microsoft.com/office/drawing/2014/main" id="{73527EC7-76BD-4DBC-B015-328D1AAB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0" name="Freeform 150">
                <a:extLst>
                  <a:ext uri="{FF2B5EF4-FFF2-40B4-BE49-F238E27FC236}">
                    <a16:creationId xmlns:a16="http://schemas.microsoft.com/office/drawing/2014/main" id="{73795846-02D4-4F7E-891D-DE4897BF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1" name="Freeform 154">
                <a:extLst>
                  <a:ext uri="{FF2B5EF4-FFF2-40B4-BE49-F238E27FC236}">
                    <a16:creationId xmlns:a16="http://schemas.microsoft.com/office/drawing/2014/main" id="{FAACD410-AA58-4A66-9012-ECABD1D4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2" name="Freeform 155">
                <a:extLst>
                  <a:ext uri="{FF2B5EF4-FFF2-40B4-BE49-F238E27FC236}">
                    <a16:creationId xmlns:a16="http://schemas.microsoft.com/office/drawing/2014/main" id="{0FDC0900-7148-40F5-9F38-913652285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3" name="Freeform 156">
                <a:extLst>
                  <a:ext uri="{FF2B5EF4-FFF2-40B4-BE49-F238E27FC236}">
                    <a16:creationId xmlns:a16="http://schemas.microsoft.com/office/drawing/2014/main" id="{2B4D2019-1E7D-483E-B5A3-FBBA13C20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4" name="Freeform 157">
                <a:extLst>
                  <a:ext uri="{FF2B5EF4-FFF2-40B4-BE49-F238E27FC236}">
                    <a16:creationId xmlns:a16="http://schemas.microsoft.com/office/drawing/2014/main" id="{43E28E51-D147-4B52-8574-53ECF5C49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5" name="Freeform 158">
                <a:extLst>
                  <a:ext uri="{FF2B5EF4-FFF2-40B4-BE49-F238E27FC236}">
                    <a16:creationId xmlns:a16="http://schemas.microsoft.com/office/drawing/2014/main" id="{28D35F04-9347-4531-A4DA-2C4F6EF33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6" name="Freeform 159">
                <a:extLst>
                  <a:ext uri="{FF2B5EF4-FFF2-40B4-BE49-F238E27FC236}">
                    <a16:creationId xmlns:a16="http://schemas.microsoft.com/office/drawing/2014/main" id="{B8D0256E-0B43-4689-AC29-F08E5C536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7" name="Freeform 160">
                <a:extLst>
                  <a:ext uri="{FF2B5EF4-FFF2-40B4-BE49-F238E27FC236}">
                    <a16:creationId xmlns:a16="http://schemas.microsoft.com/office/drawing/2014/main" id="{136D00A7-543F-409C-8C58-27D38262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8" name="Freeform 162">
                <a:extLst>
                  <a:ext uri="{FF2B5EF4-FFF2-40B4-BE49-F238E27FC236}">
                    <a16:creationId xmlns:a16="http://schemas.microsoft.com/office/drawing/2014/main" id="{027D292B-F496-4F8D-8EDF-943CD1C32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9" name="Freeform 163">
                <a:extLst>
                  <a:ext uri="{FF2B5EF4-FFF2-40B4-BE49-F238E27FC236}">
                    <a16:creationId xmlns:a16="http://schemas.microsoft.com/office/drawing/2014/main" id="{56122835-2000-4BF6-BCDF-9D98874B2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0" name="Freeform 164">
                <a:extLst>
                  <a:ext uri="{FF2B5EF4-FFF2-40B4-BE49-F238E27FC236}">
                    <a16:creationId xmlns:a16="http://schemas.microsoft.com/office/drawing/2014/main" id="{44ECEC80-AC93-4BD0-A9C8-6335694F2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1" name="Freeform 165">
                <a:extLst>
                  <a:ext uri="{FF2B5EF4-FFF2-40B4-BE49-F238E27FC236}">
                    <a16:creationId xmlns:a16="http://schemas.microsoft.com/office/drawing/2014/main" id="{CF75DDF1-0290-40CF-A5F5-EABE0B42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2" name="Freeform 166">
                <a:extLst>
                  <a:ext uri="{FF2B5EF4-FFF2-40B4-BE49-F238E27FC236}">
                    <a16:creationId xmlns:a16="http://schemas.microsoft.com/office/drawing/2014/main" id="{C37D753C-2728-496E-8ABB-3D78C7AAA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3" name="Freeform 167">
                <a:extLst>
                  <a:ext uri="{FF2B5EF4-FFF2-40B4-BE49-F238E27FC236}">
                    <a16:creationId xmlns:a16="http://schemas.microsoft.com/office/drawing/2014/main" id="{1170AFB2-EC90-40DC-A5D3-D738557AA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4" name="Freeform 168">
                <a:extLst>
                  <a:ext uri="{FF2B5EF4-FFF2-40B4-BE49-F238E27FC236}">
                    <a16:creationId xmlns:a16="http://schemas.microsoft.com/office/drawing/2014/main" id="{3CD0B784-09DC-40AE-A1E5-76F348012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5" name="Freeform 169">
                <a:extLst>
                  <a:ext uri="{FF2B5EF4-FFF2-40B4-BE49-F238E27FC236}">
                    <a16:creationId xmlns:a16="http://schemas.microsoft.com/office/drawing/2014/main" id="{6D93E4B9-7473-4087-B3F0-7949F6610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6" name="Freeform 170">
                <a:extLst>
                  <a:ext uri="{FF2B5EF4-FFF2-40B4-BE49-F238E27FC236}">
                    <a16:creationId xmlns:a16="http://schemas.microsoft.com/office/drawing/2014/main" id="{44B91FA6-B8D3-472C-AC14-5BAADF56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7" name="Freeform 171">
                <a:extLst>
                  <a:ext uri="{FF2B5EF4-FFF2-40B4-BE49-F238E27FC236}">
                    <a16:creationId xmlns:a16="http://schemas.microsoft.com/office/drawing/2014/main" id="{388C34F0-BF35-47F5-9617-EE5F7DDD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8" name="Freeform 172">
                <a:extLst>
                  <a:ext uri="{FF2B5EF4-FFF2-40B4-BE49-F238E27FC236}">
                    <a16:creationId xmlns:a16="http://schemas.microsoft.com/office/drawing/2014/main" id="{1A097D02-6E53-43BE-8BF6-2539586DD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9" name="Freeform 174">
                <a:extLst>
                  <a:ext uri="{FF2B5EF4-FFF2-40B4-BE49-F238E27FC236}">
                    <a16:creationId xmlns:a16="http://schemas.microsoft.com/office/drawing/2014/main" id="{044E525D-F40B-4AF0-907B-7FDB6C62E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0" name="Freeform 176">
                <a:extLst>
                  <a:ext uri="{FF2B5EF4-FFF2-40B4-BE49-F238E27FC236}">
                    <a16:creationId xmlns:a16="http://schemas.microsoft.com/office/drawing/2014/main" id="{1F560BA5-5976-4366-8839-3A955ED8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1" name="Freeform 177">
                <a:extLst>
                  <a:ext uri="{FF2B5EF4-FFF2-40B4-BE49-F238E27FC236}">
                    <a16:creationId xmlns:a16="http://schemas.microsoft.com/office/drawing/2014/main" id="{9805EBAB-885A-4EDE-96E2-B2202B01F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2" name="Freeform 179">
                <a:extLst>
                  <a:ext uri="{FF2B5EF4-FFF2-40B4-BE49-F238E27FC236}">
                    <a16:creationId xmlns:a16="http://schemas.microsoft.com/office/drawing/2014/main" id="{1167ACBD-BC2B-4471-B1A1-04CDE26C5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3" name="Freeform 180">
                <a:extLst>
                  <a:ext uri="{FF2B5EF4-FFF2-40B4-BE49-F238E27FC236}">
                    <a16:creationId xmlns:a16="http://schemas.microsoft.com/office/drawing/2014/main" id="{D285074F-E8B4-40A1-BA40-1183AFC84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4" name="Freeform 168">
                <a:extLst>
                  <a:ext uri="{FF2B5EF4-FFF2-40B4-BE49-F238E27FC236}">
                    <a16:creationId xmlns:a16="http://schemas.microsoft.com/office/drawing/2014/main" id="{E1BA740A-3E9E-43E1-A4AB-8AFB08427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5" name="Freeform 177">
                <a:extLst>
                  <a:ext uri="{FF2B5EF4-FFF2-40B4-BE49-F238E27FC236}">
                    <a16:creationId xmlns:a16="http://schemas.microsoft.com/office/drawing/2014/main" id="{E20A6D6E-1D6B-4D6C-9C47-47E90ECBF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6" name="Freeform 148">
                <a:extLst>
                  <a:ext uri="{FF2B5EF4-FFF2-40B4-BE49-F238E27FC236}">
                    <a16:creationId xmlns:a16="http://schemas.microsoft.com/office/drawing/2014/main" id="{1D4710F6-D437-49C9-A206-0A13B0727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7" name="Freeform 164">
                <a:extLst>
                  <a:ext uri="{FF2B5EF4-FFF2-40B4-BE49-F238E27FC236}">
                    <a16:creationId xmlns:a16="http://schemas.microsoft.com/office/drawing/2014/main" id="{C97B2379-7A9B-4AD4-8D7F-B4898F68C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8" name="Freeform 137">
                <a:extLst>
                  <a:ext uri="{FF2B5EF4-FFF2-40B4-BE49-F238E27FC236}">
                    <a16:creationId xmlns:a16="http://schemas.microsoft.com/office/drawing/2014/main" id="{68DC48DD-9E58-47A4-B4CD-0DDD6E3BA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9" name="Freeform 155">
                <a:extLst>
                  <a:ext uri="{FF2B5EF4-FFF2-40B4-BE49-F238E27FC236}">
                    <a16:creationId xmlns:a16="http://schemas.microsoft.com/office/drawing/2014/main" id="{2E49EF66-3111-4B63-92BA-76A3B8AD6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60" name="Freeform 176">
                <a:extLst>
                  <a:ext uri="{FF2B5EF4-FFF2-40B4-BE49-F238E27FC236}">
                    <a16:creationId xmlns:a16="http://schemas.microsoft.com/office/drawing/2014/main" id="{4C6353E6-C1BF-492D-B7A6-F00510D28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</p:grp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A2B0570-479F-4365-A1C5-04D4CEF8FC5F}"/>
                </a:ext>
              </a:extLst>
            </p:cNvPr>
            <p:cNvSpPr/>
            <p:nvPr/>
          </p:nvSpPr>
          <p:spPr>
            <a:xfrm rot="16200000">
              <a:off x="5596180" y="2366069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98375F5-C818-45A0-84B0-296813EDF5A1}"/>
                </a:ext>
              </a:extLst>
            </p:cNvPr>
            <p:cNvSpPr/>
            <p:nvPr/>
          </p:nvSpPr>
          <p:spPr>
            <a:xfrm rot="19285714">
              <a:off x="6534712" y="2818042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0A2BCD8-6FD2-4724-9D9D-631F5C47F162}"/>
                </a:ext>
              </a:extLst>
            </p:cNvPr>
            <p:cNvSpPr/>
            <p:nvPr/>
          </p:nvSpPr>
          <p:spPr>
            <a:xfrm rot="771429">
              <a:off x="6766511" y="3833617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6E3A49F-ADD9-4E51-B2A1-0E5A3E9B0B20}"/>
                </a:ext>
              </a:extLst>
            </p:cNvPr>
            <p:cNvSpPr/>
            <p:nvPr/>
          </p:nvSpPr>
          <p:spPr>
            <a:xfrm rot="3857143">
              <a:off x="6117026" y="4648046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7" rIns="365647" bIns="-7075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315C1AE-F1E7-448B-879B-F45AE9D9E717}"/>
                </a:ext>
              </a:extLst>
            </p:cNvPr>
            <p:cNvSpPr/>
            <p:nvPr/>
          </p:nvSpPr>
          <p:spPr>
            <a:xfrm rot="17742857">
              <a:off x="5075333" y="4648045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5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2CAE0C0-820C-403E-B79E-097A5CD235D8}"/>
                </a:ext>
              </a:extLst>
            </p:cNvPr>
            <p:cNvSpPr/>
            <p:nvPr/>
          </p:nvSpPr>
          <p:spPr>
            <a:xfrm rot="20828571">
              <a:off x="4425849" y="3833616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8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19E09F4-D64C-4B37-BAC5-279B46826059}"/>
                </a:ext>
              </a:extLst>
            </p:cNvPr>
            <p:cNvSpPr/>
            <p:nvPr/>
          </p:nvSpPr>
          <p:spPr>
            <a:xfrm rot="2314286">
              <a:off x="4657647" y="2818042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8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4286456-CEA2-4893-BEB9-247B16900715}"/>
              </a:ext>
            </a:extLst>
          </p:cNvPr>
          <p:cNvGrpSpPr/>
          <p:nvPr/>
        </p:nvGrpSpPr>
        <p:grpSpPr>
          <a:xfrm>
            <a:off x="4316103" y="531051"/>
            <a:ext cx="3986037" cy="638036"/>
            <a:chOff x="4218192" y="934378"/>
            <a:chExt cx="4155863" cy="649386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8BD9AF5-E7AC-48D3-B9EB-CCF027D9E05E}"/>
                </a:ext>
              </a:extLst>
            </p:cNvPr>
            <p:cNvSpPr txBox="1"/>
            <p:nvPr/>
          </p:nvSpPr>
          <p:spPr>
            <a:xfrm>
              <a:off x="4735584" y="934378"/>
              <a:ext cx="2728847" cy="25856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da-DK" sz="1000" dirty="0"/>
                <a:t>1. Mental sundhed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3868ED9-B332-48EB-983B-D47D75AC8CE1}"/>
                </a:ext>
              </a:extLst>
            </p:cNvPr>
            <p:cNvSpPr txBox="1"/>
            <p:nvPr/>
          </p:nvSpPr>
          <p:spPr>
            <a:xfrm>
              <a:off x="4218192" y="1113887"/>
              <a:ext cx="4155863" cy="4698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da-DK" sz="800" dirty="0"/>
                <a:t>Kristoffer Henriksen: Nyeste viden om mental sundhed i talentudvikling og elitesport. Kortlægning og beskrivelse af unge udøvere i Odense Kommune, samt hvilke udfordringer der opleves af forskellige aktører involveret i talentudvikling og Dual </a:t>
              </a:r>
              <a:r>
                <a:rPr lang="da-DK" sz="800" dirty="0" err="1"/>
                <a:t>Career</a:t>
              </a:r>
              <a:r>
                <a:rPr lang="da-DK" sz="800" dirty="0"/>
                <a:t>.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073DFEF-9F61-452D-A749-A678B06A61C7}"/>
              </a:ext>
            </a:extLst>
          </p:cNvPr>
          <p:cNvGrpSpPr/>
          <p:nvPr/>
        </p:nvGrpSpPr>
        <p:grpSpPr>
          <a:xfrm>
            <a:off x="8804325" y="1437875"/>
            <a:ext cx="3040908" cy="362595"/>
            <a:chOff x="7959613" y="1573651"/>
            <a:chExt cx="2728846" cy="1016097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C89EA03-26AD-428B-AD61-08F330FAE748}"/>
                </a:ext>
              </a:extLst>
            </p:cNvPr>
            <p:cNvSpPr txBox="1"/>
            <p:nvPr/>
          </p:nvSpPr>
          <p:spPr>
            <a:xfrm>
              <a:off x="7959613" y="1573651"/>
              <a:ext cx="2728846" cy="71190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da-DK" sz="1000" dirty="0"/>
                <a:t>2. Det gode udviklingsmiljø?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428E630-CE45-4E15-B0B5-E7490A517E85}"/>
                </a:ext>
              </a:extLst>
            </p:cNvPr>
            <p:cNvSpPr txBox="1"/>
            <p:nvPr/>
          </p:nvSpPr>
          <p:spPr>
            <a:xfrm>
              <a:off x="7959613" y="2119871"/>
              <a:ext cx="2721604" cy="4698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da-DK" sz="800" dirty="0"/>
                <a:t>Louise </a:t>
              </a:r>
              <a:r>
                <a:rPr lang="da-DK" sz="800" dirty="0" err="1"/>
                <a:t>Kamuk</a:t>
              </a:r>
              <a:r>
                <a:rPr lang="da-DK" sz="800" dirty="0"/>
                <a:t> Storm: Nyeste viden om udviklingsmiljøer med fokus på mental sundhed, samt kortlægning og beskrivelse udviklingsmiljøerne i Odense Kommune.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D48AC5C-6391-4842-8049-A424E3C0568F}"/>
              </a:ext>
            </a:extLst>
          </p:cNvPr>
          <p:cNvGrpSpPr/>
          <p:nvPr/>
        </p:nvGrpSpPr>
        <p:grpSpPr>
          <a:xfrm>
            <a:off x="8776741" y="2098608"/>
            <a:ext cx="3160722" cy="767384"/>
            <a:chOff x="8647129" y="3308077"/>
            <a:chExt cx="3201259" cy="781034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6BBD7B2-895D-4112-95AE-9923804440AD}"/>
                </a:ext>
              </a:extLst>
            </p:cNvPr>
            <p:cNvSpPr txBox="1"/>
            <p:nvPr/>
          </p:nvSpPr>
          <p:spPr>
            <a:xfrm>
              <a:off x="8647129" y="3308077"/>
              <a:ext cx="3201259" cy="25060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da-DK" sz="1000" dirty="0"/>
                <a:t>3. Strategier for fremtidens bæredygtige idrætsmiljøer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B4AD1EFA-76CB-41CE-89CF-E723C55FE6A6}"/>
                </a:ext>
              </a:extLst>
            </p:cNvPr>
            <p:cNvSpPr txBox="1"/>
            <p:nvPr/>
          </p:nvSpPr>
          <p:spPr>
            <a:xfrm>
              <a:off x="8647129" y="3493934"/>
              <a:ext cx="3201259" cy="5951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da-DK" sz="800" dirty="0"/>
                <a:t>Louise </a:t>
              </a:r>
              <a:r>
                <a:rPr lang="da-DK" sz="800" dirty="0" err="1"/>
                <a:t>Kamuk</a:t>
              </a:r>
              <a:r>
                <a:rPr lang="da-DK" sz="800" dirty="0"/>
                <a:t> Storm: Nyeste viden om </a:t>
              </a:r>
              <a:r>
                <a:rPr lang="da-DK" sz="800" dirty="0" err="1"/>
                <a:t>dual</a:t>
              </a:r>
              <a:r>
                <a:rPr lang="da-DK" sz="800" dirty="0"/>
                <a:t> </a:t>
              </a:r>
              <a:r>
                <a:rPr lang="da-DK" sz="800" dirty="0" err="1"/>
                <a:t>career</a:t>
              </a:r>
              <a:r>
                <a:rPr lang="da-DK" sz="800" dirty="0"/>
                <a:t> med fokus på udviklingsmiljøer og mental sundhed. Bruge inspirationen fra kommunens idrætsmiljøer, samt nye perspektiver på eget miljø til at forme fremtidens samspil i Odense Kommune.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00D6ECB-6FCB-4F1F-B961-167A04F7C23F}"/>
              </a:ext>
            </a:extLst>
          </p:cNvPr>
          <p:cNvGrpSpPr/>
          <p:nvPr/>
        </p:nvGrpSpPr>
        <p:grpSpPr>
          <a:xfrm>
            <a:off x="8774065" y="2836912"/>
            <a:ext cx="3139549" cy="755186"/>
            <a:chOff x="8302943" y="4790367"/>
            <a:chExt cx="3433422" cy="768619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FBF2D033-18A8-43D8-BA7C-B3CAB57CBA1E}"/>
                </a:ext>
              </a:extLst>
            </p:cNvPr>
            <p:cNvSpPr txBox="1"/>
            <p:nvPr/>
          </p:nvSpPr>
          <p:spPr>
            <a:xfrm>
              <a:off x="8302943" y="4790367"/>
              <a:ext cx="2728846" cy="25856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da-DK" sz="1000" dirty="0"/>
                <a:t>4. Forandringsledelse og kernefortælling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3817BFAC-8C93-44CD-A799-FD4777CC546A}"/>
                </a:ext>
              </a:extLst>
            </p:cNvPr>
            <p:cNvSpPr txBox="1"/>
            <p:nvPr/>
          </p:nvSpPr>
          <p:spPr>
            <a:xfrm>
              <a:off x="8302943" y="4963809"/>
              <a:ext cx="3433422" cy="5951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da-DK" sz="800" dirty="0"/>
                <a:t>Henrik Baadsgaard: Implementering af værdier og visioner I organisationen. Hvordan kommer vi fra plan til virkelighed. Hvordan skabes vellykkede forandringsprocesser. Implementeringsstrategier. Forankring af implementeringsproces.</a:t>
              </a: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8B958B8-7D6E-45CB-A18B-D65787F1CCB5}"/>
              </a:ext>
            </a:extLst>
          </p:cNvPr>
          <p:cNvGrpSpPr/>
          <p:nvPr/>
        </p:nvGrpSpPr>
        <p:grpSpPr>
          <a:xfrm>
            <a:off x="8774065" y="3601517"/>
            <a:ext cx="3245892" cy="569513"/>
            <a:chOff x="7488249" y="5866033"/>
            <a:chExt cx="3869091" cy="579643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AD57384-7B97-4E49-9A88-02CAEF29DFCD}"/>
                </a:ext>
              </a:extLst>
            </p:cNvPr>
            <p:cNvSpPr txBox="1"/>
            <p:nvPr/>
          </p:nvSpPr>
          <p:spPr>
            <a:xfrm>
              <a:off x="7488249" y="5866033"/>
              <a:ext cx="2728846" cy="1566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da-DK" sz="1000" dirty="0"/>
                <a:t>5. Værdier i praksis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46DC848-88AD-451E-A70C-536704B46BEA}"/>
                </a:ext>
              </a:extLst>
            </p:cNvPr>
            <p:cNvSpPr txBox="1"/>
            <p:nvPr/>
          </p:nvSpPr>
          <p:spPr>
            <a:xfrm>
              <a:off x="7488249" y="6054112"/>
              <a:ext cx="3869091" cy="3915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da-DK" sz="800" dirty="0"/>
                <a:t>Kristoffer Henriksen: Værdier vokser ud af stærke fællesskaber. Vi arbejder med værdier fordi tydelige værdier skaber retning og stabilitet i beslutninger og fordi næste generation forventer meningsfuldhed og bæredygtighed</a:t>
              </a:r>
              <a:r>
                <a:rPr lang="da-DK" sz="900" dirty="0"/>
                <a:t>.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D7F652B-455A-4E5F-A146-3A68F59D570E}"/>
              </a:ext>
            </a:extLst>
          </p:cNvPr>
          <p:cNvGrpSpPr/>
          <p:nvPr/>
        </p:nvGrpSpPr>
        <p:grpSpPr>
          <a:xfrm>
            <a:off x="8786802" y="4274463"/>
            <a:ext cx="2680131" cy="809969"/>
            <a:chOff x="1747426" y="5900641"/>
            <a:chExt cx="2794318" cy="824377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1CFF3BF-5BB7-4319-B4ED-7F24546FE644}"/>
                </a:ext>
              </a:extLst>
            </p:cNvPr>
            <p:cNvSpPr txBox="1"/>
            <p:nvPr/>
          </p:nvSpPr>
          <p:spPr>
            <a:xfrm>
              <a:off x="1747426" y="5900641"/>
              <a:ext cx="2728846" cy="1566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da-DK" sz="1000" dirty="0"/>
                <a:t>6. Udviklingsmiljø i praksis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CC100C2-50C4-4ECD-9F55-EB0837765AA2}"/>
                </a:ext>
              </a:extLst>
            </p:cNvPr>
            <p:cNvSpPr txBox="1"/>
            <p:nvPr/>
          </p:nvSpPr>
          <p:spPr>
            <a:xfrm>
              <a:off x="1747426" y="6067190"/>
              <a:ext cx="2794318" cy="6578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da-DK" sz="800" dirty="0"/>
                <a:t>Ulrik </a:t>
              </a:r>
              <a:r>
                <a:rPr lang="da-DK" sz="800" dirty="0" err="1"/>
                <a:t>Kierkely</a:t>
              </a:r>
              <a:r>
                <a:rPr lang="da-DK" sz="800" dirty="0"/>
                <a:t>:  Talentarbejdet fra et trænerperspektiv Hvordan arbejdes der med mental sundhed og trivsel og hvordan skabes der et udviklingsmiljø med resultater i fokus og atleters trivsel</a:t>
              </a:r>
            </a:p>
            <a:p>
              <a:endParaRPr lang="da-DK" sz="900" dirty="0"/>
            </a:p>
            <a:p>
              <a:pPr algn="r"/>
              <a:r>
                <a:rPr lang="da-DK" sz="900" dirty="0"/>
                <a:t>.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24FE8AD-73E5-4400-B87E-7D2007343425}"/>
              </a:ext>
            </a:extLst>
          </p:cNvPr>
          <p:cNvGrpSpPr/>
          <p:nvPr/>
        </p:nvGrpSpPr>
        <p:grpSpPr>
          <a:xfrm>
            <a:off x="8789364" y="4901874"/>
            <a:ext cx="3124249" cy="533088"/>
            <a:chOff x="1036984" y="4840933"/>
            <a:chExt cx="2742275" cy="542570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D74081C-E023-4FF2-917B-BD81910B6DCB}"/>
                </a:ext>
              </a:extLst>
            </p:cNvPr>
            <p:cNvSpPr txBox="1"/>
            <p:nvPr/>
          </p:nvSpPr>
          <p:spPr>
            <a:xfrm>
              <a:off x="1036984" y="4840933"/>
              <a:ext cx="2728846" cy="15662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da-DK" sz="1000" dirty="0">
                  <a:ea typeface="Times New Roman" panose="02020603050405020304" pitchFamily="18" charset="0"/>
                  <a:cs typeface="Calibri" panose="020F0502020204030204" pitchFamily="34" charset="0"/>
                </a:rPr>
                <a:t>7. Dual </a:t>
              </a:r>
              <a:r>
                <a:rPr lang="da-DK" sz="1000" dirty="0" err="1">
                  <a:ea typeface="Times New Roman" panose="02020603050405020304" pitchFamily="18" charset="0"/>
                  <a:cs typeface="Calibri" panose="020F0502020204030204" pitchFamily="34" charset="0"/>
                </a:rPr>
                <a:t>career</a:t>
              </a:r>
              <a:r>
                <a:rPr lang="da-DK" sz="1000" dirty="0">
                  <a:ea typeface="Times New Roman" panose="02020603050405020304" pitchFamily="18" charset="0"/>
                  <a:cs typeface="Calibri" panose="020F0502020204030204" pitchFamily="34" charset="0"/>
                </a:rPr>
                <a:t>, det hele menneske i praksis </a:t>
              </a:r>
              <a:endParaRPr lang="da-DK" sz="1000" dirty="0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570485E9-BFB6-4469-9EF4-FB4122D12E26}"/>
                </a:ext>
              </a:extLst>
            </p:cNvPr>
            <p:cNvSpPr txBox="1"/>
            <p:nvPr/>
          </p:nvSpPr>
          <p:spPr>
            <a:xfrm>
              <a:off x="1057654" y="5007601"/>
              <a:ext cx="2721605" cy="37590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da-DK" sz="800" dirty="0"/>
                <a:t>OTU: Samspil mellem eliteidrætten og skolen. </a:t>
              </a:r>
            </a:p>
            <a:p>
              <a:r>
                <a:rPr lang="da-DK" sz="800" dirty="0"/>
                <a:t>Arbejde med langsigtet planlægning med vores unge. Præsentation af samspillet mellem klub og skole. Præsentation at </a:t>
              </a:r>
              <a:r>
                <a:rPr lang="da-DK" sz="800" dirty="0" err="1"/>
                <a:t>Lifeskillsforløb</a:t>
              </a:r>
              <a:r>
                <a:rPr lang="da-DK" sz="800" dirty="0"/>
                <a:t> ved TD-uddannelsespartnere.   </a:t>
              </a:r>
              <a:endParaRPr lang="da-DK" sz="900" dirty="0"/>
            </a:p>
          </p:txBody>
        </p: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DD00D94F-CC09-4D11-921A-4B0511042FAA}"/>
              </a:ext>
            </a:extLst>
          </p:cNvPr>
          <p:cNvSpPr txBox="1"/>
          <p:nvPr/>
        </p:nvSpPr>
        <p:spPr>
          <a:xfrm>
            <a:off x="1525006" y="114983"/>
            <a:ext cx="963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b="1" dirty="0"/>
              <a:t>Odense Talentudvikling - netværk der forbinder præstation og trivsel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2AB6C47-12F1-7678-4F97-59F92DF2EA32}"/>
              </a:ext>
            </a:extLst>
          </p:cNvPr>
          <p:cNvSpPr/>
          <p:nvPr/>
        </p:nvSpPr>
        <p:spPr>
          <a:xfrm>
            <a:off x="5259887" y="2821612"/>
            <a:ext cx="1706213" cy="1646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939C937-B7FB-C662-4023-A36B13640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7" t="-5622" r="12887" b="-7742"/>
          <a:stretch/>
        </p:blipFill>
        <p:spPr>
          <a:xfrm>
            <a:off x="5503641" y="3032848"/>
            <a:ext cx="1243423" cy="114451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92CD317-7B8D-3C94-F3BD-880D3151A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" y="0"/>
            <a:ext cx="1943681" cy="709181"/>
          </a:xfrm>
          <a:prstGeom prst="rect">
            <a:avLst/>
          </a:prstGeom>
        </p:spPr>
      </p:pic>
      <p:sp>
        <p:nvSpPr>
          <p:cNvPr id="15" name="TextBox 219">
            <a:extLst>
              <a:ext uri="{FF2B5EF4-FFF2-40B4-BE49-F238E27FC236}">
                <a16:creationId xmlns:a16="http://schemas.microsoft.com/office/drawing/2014/main" id="{0EFA0011-F1E7-AB24-2346-CC834D9BD6FD}"/>
              </a:ext>
            </a:extLst>
          </p:cNvPr>
          <p:cNvSpPr txBox="1"/>
          <p:nvPr/>
        </p:nvSpPr>
        <p:spPr>
          <a:xfrm>
            <a:off x="3654390" y="6060325"/>
            <a:ext cx="2379186" cy="2540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9. Idrættens transferværdi</a:t>
            </a:r>
          </a:p>
        </p:txBody>
      </p:sp>
      <p:sp>
        <p:nvSpPr>
          <p:cNvPr id="16" name="TextBox 220">
            <a:extLst>
              <a:ext uri="{FF2B5EF4-FFF2-40B4-BE49-F238E27FC236}">
                <a16:creationId xmlns:a16="http://schemas.microsoft.com/office/drawing/2014/main" id="{E6259C01-808D-F4A3-5578-66E58507BF88}"/>
              </a:ext>
            </a:extLst>
          </p:cNvPr>
          <p:cNvSpPr txBox="1"/>
          <p:nvPr/>
        </p:nvSpPr>
        <p:spPr>
          <a:xfrm>
            <a:off x="3572089" y="6238694"/>
            <a:ext cx="2379186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da-DK" sz="800" dirty="0"/>
              <a:t>Søren Østergaard: Hvordan OTU kan være ambitiøse på det analoge fællesskabs vegne og udnytte de muligheder i at trænere og lærere er intentionelle og systematiske i deres arbejde med at facilitere processer.</a:t>
            </a:r>
          </a:p>
        </p:txBody>
      </p:sp>
      <p:sp>
        <p:nvSpPr>
          <p:cNvPr id="10" name="Freeform: Shape 179">
            <a:extLst>
              <a:ext uri="{FF2B5EF4-FFF2-40B4-BE49-F238E27FC236}">
                <a16:creationId xmlns:a16="http://schemas.microsoft.com/office/drawing/2014/main" id="{7803F3A0-E6E0-0AA8-E2B6-FD8F55FBD5CF}"/>
              </a:ext>
            </a:extLst>
          </p:cNvPr>
          <p:cNvSpPr/>
          <p:nvPr/>
        </p:nvSpPr>
        <p:spPr>
          <a:xfrm>
            <a:off x="5777043" y="1176636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7" name="Oval 196">
            <a:extLst>
              <a:ext uri="{FF2B5EF4-FFF2-40B4-BE49-F238E27FC236}">
                <a16:creationId xmlns:a16="http://schemas.microsoft.com/office/drawing/2014/main" id="{56FA2456-BDCD-3A93-5B55-328F2409EB2B}"/>
              </a:ext>
            </a:extLst>
          </p:cNvPr>
          <p:cNvSpPr/>
          <p:nvPr/>
        </p:nvSpPr>
        <p:spPr>
          <a:xfrm>
            <a:off x="5877403" y="1264709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8" name="TextBox 197">
            <a:extLst>
              <a:ext uri="{FF2B5EF4-FFF2-40B4-BE49-F238E27FC236}">
                <a16:creationId xmlns:a16="http://schemas.microsoft.com/office/drawing/2014/main" id="{1F0B4BA6-601E-7DA5-E766-E3A5D392C11A}"/>
              </a:ext>
            </a:extLst>
          </p:cNvPr>
          <p:cNvSpPr txBox="1"/>
          <p:nvPr/>
        </p:nvSpPr>
        <p:spPr>
          <a:xfrm>
            <a:off x="6781942" y="1348808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51" name="TextBox 219">
            <a:extLst>
              <a:ext uri="{FF2B5EF4-FFF2-40B4-BE49-F238E27FC236}">
                <a16:creationId xmlns:a16="http://schemas.microsoft.com/office/drawing/2014/main" id="{6AAB0F2E-4483-0FA4-8E7C-7C93361B940C}"/>
              </a:ext>
            </a:extLst>
          </p:cNvPr>
          <p:cNvSpPr txBox="1"/>
          <p:nvPr/>
        </p:nvSpPr>
        <p:spPr>
          <a:xfrm>
            <a:off x="941797" y="2614728"/>
            <a:ext cx="2617335" cy="41575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13. Ung i en præstationsverden </a:t>
            </a:r>
          </a:p>
          <a:p>
            <a:pPr algn="r"/>
            <a:endParaRPr lang="da-DK" sz="1051" dirty="0"/>
          </a:p>
        </p:txBody>
      </p:sp>
      <p:sp>
        <p:nvSpPr>
          <p:cNvPr id="52" name="TextBox 220">
            <a:extLst>
              <a:ext uri="{FF2B5EF4-FFF2-40B4-BE49-F238E27FC236}">
                <a16:creationId xmlns:a16="http://schemas.microsoft.com/office/drawing/2014/main" id="{0ABC5974-1AB3-C15A-F31E-40E5E52728E8}"/>
              </a:ext>
            </a:extLst>
          </p:cNvPr>
          <p:cNvSpPr txBox="1"/>
          <p:nvPr/>
        </p:nvSpPr>
        <p:spPr>
          <a:xfrm>
            <a:off x="-59202" y="2759558"/>
            <a:ext cx="3525901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da-DK" sz="800" dirty="0"/>
              <a:t>Janne R. Mortensen:  Hvordan støtter vi vores unges mentale trivsel? </a:t>
            </a:r>
          </a:p>
          <a:p>
            <a:pPr algn="r"/>
            <a:r>
              <a:rPr lang="da-DK" sz="800" dirty="0"/>
              <a:t>Børn og unge i vores samtid - hvad skal vi vide for at forstå dem bedst?</a:t>
            </a:r>
            <a:br>
              <a:rPr lang="da-DK" sz="800" dirty="0"/>
            </a:br>
            <a:r>
              <a:rPr lang="da-DK" sz="800" dirty="0"/>
              <a:t>Hvad vil det sige at være forælder til et sportsbarn i dag?</a:t>
            </a:r>
            <a:br>
              <a:rPr lang="da-DK" sz="800" dirty="0"/>
            </a:br>
            <a:r>
              <a:rPr lang="da-DK" sz="800" dirty="0"/>
              <a:t>Hvilket ansvar bærer klubben, lederen og træneren i udvikling af unges mentale sundhed?  </a:t>
            </a:r>
          </a:p>
        </p:txBody>
      </p:sp>
      <p:sp>
        <p:nvSpPr>
          <p:cNvPr id="55" name="TextBox 219">
            <a:extLst>
              <a:ext uri="{FF2B5EF4-FFF2-40B4-BE49-F238E27FC236}">
                <a16:creationId xmlns:a16="http://schemas.microsoft.com/office/drawing/2014/main" id="{D28A432E-AA32-7859-693D-24ECA88B77C1}"/>
              </a:ext>
            </a:extLst>
          </p:cNvPr>
          <p:cNvSpPr txBox="1"/>
          <p:nvPr/>
        </p:nvSpPr>
        <p:spPr>
          <a:xfrm>
            <a:off x="125615" y="1878188"/>
            <a:ext cx="3433646" cy="41575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14. Relationer og teams i highperformance-miljøer Del 1</a:t>
            </a:r>
          </a:p>
          <a:p>
            <a:pPr algn="r"/>
            <a:endParaRPr lang="da-DK" sz="1051" dirty="0"/>
          </a:p>
        </p:txBody>
      </p:sp>
      <p:sp>
        <p:nvSpPr>
          <p:cNvPr id="56" name="TextBox 220">
            <a:extLst>
              <a:ext uri="{FF2B5EF4-FFF2-40B4-BE49-F238E27FC236}">
                <a16:creationId xmlns:a16="http://schemas.microsoft.com/office/drawing/2014/main" id="{A13D7BCD-92A3-13A2-EFE6-0D8C0906913D}"/>
              </a:ext>
            </a:extLst>
          </p:cNvPr>
          <p:cNvSpPr txBox="1"/>
          <p:nvPr/>
        </p:nvSpPr>
        <p:spPr>
          <a:xfrm>
            <a:off x="250145" y="2060886"/>
            <a:ext cx="3208683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da-DK" sz="800" dirty="0"/>
              <a:t>Morten Bertelsen: Udgangspunktet og omdrejningspunktet er at se nærmere på hvad relationel tænkning og talentudvikling kan gøre i skabelsen af performance kultur. Hvilken praksis kan vi anvende for at skabe individuel udvikling gennem relationer?</a:t>
            </a:r>
          </a:p>
          <a:p>
            <a:pPr algn="r"/>
            <a:endParaRPr lang="da-DK" sz="800" dirty="0"/>
          </a:p>
        </p:txBody>
      </p:sp>
      <p:sp>
        <p:nvSpPr>
          <p:cNvPr id="57" name="TextBox 219">
            <a:extLst>
              <a:ext uri="{FF2B5EF4-FFF2-40B4-BE49-F238E27FC236}">
                <a16:creationId xmlns:a16="http://schemas.microsoft.com/office/drawing/2014/main" id="{ABAAEF59-B68B-E437-5AAC-85336F7C666B}"/>
              </a:ext>
            </a:extLst>
          </p:cNvPr>
          <p:cNvSpPr txBox="1"/>
          <p:nvPr/>
        </p:nvSpPr>
        <p:spPr>
          <a:xfrm>
            <a:off x="94095" y="1419852"/>
            <a:ext cx="3492051" cy="41575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15. Relationer og teams i highperformance-miljøer Del 2</a:t>
            </a:r>
          </a:p>
          <a:p>
            <a:pPr algn="r"/>
            <a:endParaRPr lang="da-DK" sz="1051" dirty="0"/>
          </a:p>
        </p:txBody>
      </p:sp>
      <p:sp>
        <p:nvSpPr>
          <p:cNvPr id="58" name="TextBox 220">
            <a:extLst>
              <a:ext uri="{FF2B5EF4-FFF2-40B4-BE49-F238E27FC236}">
                <a16:creationId xmlns:a16="http://schemas.microsoft.com/office/drawing/2014/main" id="{57E3124F-E03A-2615-5510-390AC9703814}"/>
              </a:ext>
            </a:extLst>
          </p:cNvPr>
          <p:cNvSpPr txBox="1"/>
          <p:nvPr/>
        </p:nvSpPr>
        <p:spPr>
          <a:xfrm>
            <a:off x="-39047" y="1595528"/>
            <a:ext cx="3525901" cy="21544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da-DK" sz="800" dirty="0"/>
              <a:t>Morten Bertelsen </a:t>
            </a:r>
          </a:p>
        </p:txBody>
      </p:sp>
      <p:sp>
        <p:nvSpPr>
          <p:cNvPr id="2" name="Freeform: Shape 179">
            <a:extLst>
              <a:ext uri="{FF2B5EF4-FFF2-40B4-BE49-F238E27FC236}">
                <a16:creationId xmlns:a16="http://schemas.microsoft.com/office/drawing/2014/main" id="{BAFE1F6B-49C0-0D24-787C-2A0DE285A61A}"/>
              </a:ext>
            </a:extLst>
          </p:cNvPr>
          <p:cNvSpPr/>
          <p:nvPr/>
        </p:nvSpPr>
        <p:spPr>
          <a:xfrm>
            <a:off x="6754814" y="1341259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5" name="Oval 196">
            <a:extLst>
              <a:ext uri="{FF2B5EF4-FFF2-40B4-BE49-F238E27FC236}">
                <a16:creationId xmlns:a16="http://schemas.microsoft.com/office/drawing/2014/main" id="{615DB4DD-817B-5851-408A-4FBB57019C68}"/>
              </a:ext>
            </a:extLst>
          </p:cNvPr>
          <p:cNvSpPr/>
          <p:nvPr/>
        </p:nvSpPr>
        <p:spPr>
          <a:xfrm>
            <a:off x="6855174" y="1429332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36" name="TextBox 197">
            <a:extLst>
              <a:ext uri="{FF2B5EF4-FFF2-40B4-BE49-F238E27FC236}">
                <a16:creationId xmlns:a16="http://schemas.microsoft.com/office/drawing/2014/main" id="{44DD20E4-96DA-1A4B-D993-2E4E8452E005}"/>
              </a:ext>
            </a:extLst>
          </p:cNvPr>
          <p:cNvSpPr txBox="1"/>
          <p:nvPr/>
        </p:nvSpPr>
        <p:spPr>
          <a:xfrm>
            <a:off x="6934342" y="1501208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2</a:t>
            </a:r>
          </a:p>
        </p:txBody>
      </p:sp>
      <p:sp>
        <p:nvSpPr>
          <p:cNvPr id="37" name="TextBox 197">
            <a:extLst>
              <a:ext uri="{FF2B5EF4-FFF2-40B4-BE49-F238E27FC236}">
                <a16:creationId xmlns:a16="http://schemas.microsoft.com/office/drawing/2014/main" id="{332551F3-2ABF-DD8C-FBA3-66F6C9B326D6}"/>
              </a:ext>
            </a:extLst>
          </p:cNvPr>
          <p:cNvSpPr txBox="1"/>
          <p:nvPr/>
        </p:nvSpPr>
        <p:spPr>
          <a:xfrm>
            <a:off x="5951275" y="1327520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38" name="TextBox 197">
            <a:extLst>
              <a:ext uri="{FF2B5EF4-FFF2-40B4-BE49-F238E27FC236}">
                <a16:creationId xmlns:a16="http://schemas.microsoft.com/office/drawing/2014/main" id="{438E75E2-8ECC-BDA7-2E6C-C38F1B4EA869}"/>
              </a:ext>
            </a:extLst>
          </p:cNvPr>
          <p:cNvSpPr txBox="1"/>
          <p:nvPr/>
        </p:nvSpPr>
        <p:spPr>
          <a:xfrm>
            <a:off x="7473844" y="187034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39" name="Freeform: Shape 179">
            <a:extLst>
              <a:ext uri="{FF2B5EF4-FFF2-40B4-BE49-F238E27FC236}">
                <a16:creationId xmlns:a16="http://schemas.microsoft.com/office/drawing/2014/main" id="{4A0F27A6-8975-D5FB-38DB-CA45E439F5E0}"/>
              </a:ext>
            </a:extLst>
          </p:cNvPr>
          <p:cNvSpPr/>
          <p:nvPr/>
        </p:nvSpPr>
        <p:spPr>
          <a:xfrm>
            <a:off x="7446716" y="1862793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40" name="Oval 196">
            <a:extLst>
              <a:ext uri="{FF2B5EF4-FFF2-40B4-BE49-F238E27FC236}">
                <a16:creationId xmlns:a16="http://schemas.microsoft.com/office/drawing/2014/main" id="{1E165B1C-064F-F7B3-EA35-8E55726CB053}"/>
              </a:ext>
            </a:extLst>
          </p:cNvPr>
          <p:cNvSpPr/>
          <p:nvPr/>
        </p:nvSpPr>
        <p:spPr>
          <a:xfrm>
            <a:off x="7547076" y="1950866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41" name="TextBox 197">
            <a:extLst>
              <a:ext uri="{FF2B5EF4-FFF2-40B4-BE49-F238E27FC236}">
                <a16:creationId xmlns:a16="http://schemas.microsoft.com/office/drawing/2014/main" id="{46698320-1387-68CA-5C22-B1505B48F0CB}"/>
              </a:ext>
            </a:extLst>
          </p:cNvPr>
          <p:cNvSpPr txBox="1"/>
          <p:nvPr/>
        </p:nvSpPr>
        <p:spPr>
          <a:xfrm>
            <a:off x="7626244" y="202274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3</a:t>
            </a:r>
          </a:p>
        </p:txBody>
      </p:sp>
      <p:sp>
        <p:nvSpPr>
          <p:cNvPr id="45" name="TextBox 197">
            <a:extLst>
              <a:ext uri="{FF2B5EF4-FFF2-40B4-BE49-F238E27FC236}">
                <a16:creationId xmlns:a16="http://schemas.microsoft.com/office/drawing/2014/main" id="{0026139A-12DF-C026-8B8A-3E19346A9A3B}"/>
              </a:ext>
            </a:extLst>
          </p:cNvPr>
          <p:cNvSpPr txBox="1"/>
          <p:nvPr/>
        </p:nvSpPr>
        <p:spPr>
          <a:xfrm>
            <a:off x="7862551" y="265182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46" name="Freeform: Shape 179">
            <a:extLst>
              <a:ext uri="{FF2B5EF4-FFF2-40B4-BE49-F238E27FC236}">
                <a16:creationId xmlns:a16="http://schemas.microsoft.com/office/drawing/2014/main" id="{D7A96E91-09A5-E67D-662F-E82161551B43}"/>
              </a:ext>
            </a:extLst>
          </p:cNvPr>
          <p:cNvSpPr/>
          <p:nvPr/>
        </p:nvSpPr>
        <p:spPr>
          <a:xfrm>
            <a:off x="7835423" y="264427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47" name="Oval 196">
            <a:extLst>
              <a:ext uri="{FF2B5EF4-FFF2-40B4-BE49-F238E27FC236}">
                <a16:creationId xmlns:a16="http://schemas.microsoft.com/office/drawing/2014/main" id="{28E9B917-F056-B789-1755-782C3B699D7C}"/>
              </a:ext>
            </a:extLst>
          </p:cNvPr>
          <p:cNvSpPr/>
          <p:nvPr/>
        </p:nvSpPr>
        <p:spPr>
          <a:xfrm>
            <a:off x="7935783" y="273234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53" name="TextBox 197">
            <a:extLst>
              <a:ext uri="{FF2B5EF4-FFF2-40B4-BE49-F238E27FC236}">
                <a16:creationId xmlns:a16="http://schemas.microsoft.com/office/drawing/2014/main" id="{02B085E8-2923-EDDB-18B0-2CDE3F6E543A}"/>
              </a:ext>
            </a:extLst>
          </p:cNvPr>
          <p:cNvSpPr txBox="1"/>
          <p:nvPr/>
        </p:nvSpPr>
        <p:spPr>
          <a:xfrm>
            <a:off x="8014951" y="280422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4</a:t>
            </a:r>
          </a:p>
        </p:txBody>
      </p:sp>
      <p:sp>
        <p:nvSpPr>
          <p:cNvPr id="62" name="TextBox 197">
            <a:extLst>
              <a:ext uri="{FF2B5EF4-FFF2-40B4-BE49-F238E27FC236}">
                <a16:creationId xmlns:a16="http://schemas.microsoft.com/office/drawing/2014/main" id="{88339E43-AC63-C526-630C-DAC655332462}"/>
              </a:ext>
            </a:extLst>
          </p:cNvPr>
          <p:cNvSpPr txBox="1"/>
          <p:nvPr/>
        </p:nvSpPr>
        <p:spPr>
          <a:xfrm>
            <a:off x="7967591" y="3476746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63" name="Freeform: Shape 179">
            <a:extLst>
              <a:ext uri="{FF2B5EF4-FFF2-40B4-BE49-F238E27FC236}">
                <a16:creationId xmlns:a16="http://schemas.microsoft.com/office/drawing/2014/main" id="{85DC6754-0FCC-6DB0-B76B-E41267251EC9}"/>
              </a:ext>
            </a:extLst>
          </p:cNvPr>
          <p:cNvSpPr/>
          <p:nvPr/>
        </p:nvSpPr>
        <p:spPr>
          <a:xfrm>
            <a:off x="7940463" y="3469197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64" name="Oval 196">
            <a:extLst>
              <a:ext uri="{FF2B5EF4-FFF2-40B4-BE49-F238E27FC236}">
                <a16:creationId xmlns:a16="http://schemas.microsoft.com/office/drawing/2014/main" id="{83D73286-7596-4CB2-228E-DD05E35004B3}"/>
              </a:ext>
            </a:extLst>
          </p:cNvPr>
          <p:cNvSpPr/>
          <p:nvPr/>
        </p:nvSpPr>
        <p:spPr>
          <a:xfrm>
            <a:off x="8040823" y="3557270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65" name="TextBox 197">
            <a:extLst>
              <a:ext uri="{FF2B5EF4-FFF2-40B4-BE49-F238E27FC236}">
                <a16:creationId xmlns:a16="http://schemas.microsoft.com/office/drawing/2014/main" id="{914C3FC4-CFB0-2890-8453-2A03BC5F0299}"/>
              </a:ext>
            </a:extLst>
          </p:cNvPr>
          <p:cNvSpPr txBox="1"/>
          <p:nvPr/>
        </p:nvSpPr>
        <p:spPr>
          <a:xfrm>
            <a:off x="8119991" y="3629146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5</a:t>
            </a:r>
          </a:p>
        </p:txBody>
      </p:sp>
      <p:sp>
        <p:nvSpPr>
          <p:cNvPr id="66" name="TextBox 197">
            <a:extLst>
              <a:ext uri="{FF2B5EF4-FFF2-40B4-BE49-F238E27FC236}">
                <a16:creationId xmlns:a16="http://schemas.microsoft.com/office/drawing/2014/main" id="{4FC3BACB-1959-72E6-A18E-F3C26E299F75}"/>
              </a:ext>
            </a:extLst>
          </p:cNvPr>
          <p:cNvSpPr txBox="1"/>
          <p:nvPr/>
        </p:nvSpPr>
        <p:spPr>
          <a:xfrm>
            <a:off x="7690054" y="4299686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67" name="Freeform: Shape 179">
            <a:extLst>
              <a:ext uri="{FF2B5EF4-FFF2-40B4-BE49-F238E27FC236}">
                <a16:creationId xmlns:a16="http://schemas.microsoft.com/office/drawing/2014/main" id="{D5DC7573-B227-20CA-E461-12F9C02A161D}"/>
              </a:ext>
            </a:extLst>
          </p:cNvPr>
          <p:cNvSpPr/>
          <p:nvPr/>
        </p:nvSpPr>
        <p:spPr>
          <a:xfrm>
            <a:off x="7662926" y="4292137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68" name="Oval 196">
            <a:extLst>
              <a:ext uri="{FF2B5EF4-FFF2-40B4-BE49-F238E27FC236}">
                <a16:creationId xmlns:a16="http://schemas.microsoft.com/office/drawing/2014/main" id="{C6DE3C17-854B-CFA1-1504-825ECE36A694}"/>
              </a:ext>
            </a:extLst>
          </p:cNvPr>
          <p:cNvSpPr/>
          <p:nvPr/>
        </p:nvSpPr>
        <p:spPr>
          <a:xfrm>
            <a:off x="7763286" y="4380210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69" name="TextBox 197">
            <a:extLst>
              <a:ext uri="{FF2B5EF4-FFF2-40B4-BE49-F238E27FC236}">
                <a16:creationId xmlns:a16="http://schemas.microsoft.com/office/drawing/2014/main" id="{A54FC2E5-3E08-8C40-A566-A8A6964A0ADB}"/>
              </a:ext>
            </a:extLst>
          </p:cNvPr>
          <p:cNvSpPr txBox="1"/>
          <p:nvPr/>
        </p:nvSpPr>
        <p:spPr>
          <a:xfrm>
            <a:off x="7842454" y="4452086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6</a:t>
            </a:r>
          </a:p>
        </p:txBody>
      </p:sp>
      <p:sp>
        <p:nvSpPr>
          <p:cNvPr id="70" name="TextBox 197">
            <a:extLst>
              <a:ext uri="{FF2B5EF4-FFF2-40B4-BE49-F238E27FC236}">
                <a16:creationId xmlns:a16="http://schemas.microsoft.com/office/drawing/2014/main" id="{1634DFEF-15F0-5B98-D6C7-5DB26BA55670}"/>
              </a:ext>
            </a:extLst>
          </p:cNvPr>
          <p:cNvSpPr txBox="1"/>
          <p:nvPr/>
        </p:nvSpPr>
        <p:spPr>
          <a:xfrm>
            <a:off x="7139398" y="5041117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71" name="Freeform: Shape 179">
            <a:extLst>
              <a:ext uri="{FF2B5EF4-FFF2-40B4-BE49-F238E27FC236}">
                <a16:creationId xmlns:a16="http://schemas.microsoft.com/office/drawing/2014/main" id="{F03E0DA6-596D-D747-D727-68B5432D7FDA}"/>
              </a:ext>
            </a:extLst>
          </p:cNvPr>
          <p:cNvSpPr/>
          <p:nvPr/>
        </p:nvSpPr>
        <p:spPr>
          <a:xfrm>
            <a:off x="7112270" y="5033568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72" name="Oval 196">
            <a:extLst>
              <a:ext uri="{FF2B5EF4-FFF2-40B4-BE49-F238E27FC236}">
                <a16:creationId xmlns:a16="http://schemas.microsoft.com/office/drawing/2014/main" id="{FE0AE84F-0243-AB94-629A-AC38D2BB39F1}"/>
              </a:ext>
            </a:extLst>
          </p:cNvPr>
          <p:cNvSpPr/>
          <p:nvPr/>
        </p:nvSpPr>
        <p:spPr>
          <a:xfrm>
            <a:off x="7212630" y="5121641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73" name="TextBox 197">
            <a:extLst>
              <a:ext uri="{FF2B5EF4-FFF2-40B4-BE49-F238E27FC236}">
                <a16:creationId xmlns:a16="http://schemas.microsoft.com/office/drawing/2014/main" id="{F86751A5-53CF-83BB-EB02-863BAA39D16D}"/>
              </a:ext>
            </a:extLst>
          </p:cNvPr>
          <p:cNvSpPr txBox="1"/>
          <p:nvPr/>
        </p:nvSpPr>
        <p:spPr>
          <a:xfrm>
            <a:off x="7291798" y="5193517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7</a:t>
            </a:r>
          </a:p>
        </p:txBody>
      </p:sp>
      <p:sp>
        <p:nvSpPr>
          <p:cNvPr id="75" name="TextBox 197">
            <a:extLst>
              <a:ext uri="{FF2B5EF4-FFF2-40B4-BE49-F238E27FC236}">
                <a16:creationId xmlns:a16="http://schemas.microsoft.com/office/drawing/2014/main" id="{7E01136B-4EAE-3B36-7A4C-A63CF7DF3861}"/>
              </a:ext>
            </a:extLst>
          </p:cNvPr>
          <p:cNvSpPr txBox="1"/>
          <p:nvPr/>
        </p:nvSpPr>
        <p:spPr>
          <a:xfrm>
            <a:off x="6268508" y="542489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76" name="Freeform: Shape 179">
            <a:extLst>
              <a:ext uri="{FF2B5EF4-FFF2-40B4-BE49-F238E27FC236}">
                <a16:creationId xmlns:a16="http://schemas.microsoft.com/office/drawing/2014/main" id="{8F06B945-8307-09C0-49BE-51EA44C25AF0}"/>
              </a:ext>
            </a:extLst>
          </p:cNvPr>
          <p:cNvSpPr/>
          <p:nvPr/>
        </p:nvSpPr>
        <p:spPr>
          <a:xfrm>
            <a:off x="6241380" y="541734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77" name="Oval 196">
            <a:extLst>
              <a:ext uri="{FF2B5EF4-FFF2-40B4-BE49-F238E27FC236}">
                <a16:creationId xmlns:a16="http://schemas.microsoft.com/office/drawing/2014/main" id="{9DDBC23E-0D42-2DBB-D499-19F209D026E3}"/>
              </a:ext>
            </a:extLst>
          </p:cNvPr>
          <p:cNvSpPr/>
          <p:nvPr/>
        </p:nvSpPr>
        <p:spPr>
          <a:xfrm>
            <a:off x="6341740" y="550541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78" name="TextBox 197">
            <a:extLst>
              <a:ext uri="{FF2B5EF4-FFF2-40B4-BE49-F238E27FC236}">
                <a16:creationId xmlns:a16="http://schemas.microsoft.com/office/drawing/2014/main" id="{D5D74CF8-0A98-40E2-09A3-5D1BC332008B}"/>
              </a:ext>
            </a:extLst>
          </p:cNvPr>
          <p:cNvSpPr txBox="1"/>
          <p:nvPr/>
        </p:nvSpPr>
        <p:spPr>
          <a:xfrm>
            <a:off x="6420908" y="557729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8</a:t>
            </a:r>
          </a:p>
        </p:txBody>
      </p:sp>
      <p:sp>
        <p:nvSpPr>
          <p:cNvPr id="79" name="TextBox 197">
            <a:extLst>
              <a:ext uri="{FF2B5EF4-FFF2-40B4-BE49-F238E27FC236}">
                <a16:creationId xmlns:a16="http://schemas.microsoft.com/office/drawing/2014/main" id="{A011F456-041A-30DB-0783-6D63274B2DDE}"/>
              </a:ext>
            </a:extLst>
          </p:cNvPr>
          <p:cNvSpPr txBox="1"/>
          <p:nvPr/>
        </p:nvSpPr>
        <p:spPr>
          <a:xfrm>
            <a:off x="5311511" y="5419429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80" name="Freeform: Shape 179">
            <a:extLst>
              <a:ext uri="{FF2B5EF4-FFF2-40B4-BE49-F238E27FC236}">
                <a16:creationId xmlns:a16="http://schemas.microsoft.com/office/drawing/2014/main" id="{B17778C3-B1B7-E19B-08A1-6B8B68B273B4}"/>
              </a:ext>
            </a:extLst>
          </p:cNvPr>
          <p:cNvSpPr/>
          <p:nvPr/>
        </p:nvSpPr>
        <p:spPr>
          <a:xfrm>
            <a:off x="5284383" y="5411880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81" name="Oval 196">
            <a:extLst>
              <a:ext uri="{FF2B5EF4-FFF2-40B4-BE49-F238E27FC236}">
                <a16:creationId xmlns:a16="http://schemas.microsoft.com/office/drawing/2014/main" id="{31C4E202-85F2-9A1C-CE81-DAE360541BCC}"/>
              </a:ext>
            </a:extLst>
          </p:cNvPr>
          <p:cNvSpPr/>
          <p:nvPr/>
        </p:nvSpPr>
        <p:spPr>
          <a:xfrm>
            <a:off x="5384743" y="5499953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82" name="TextBox 197">
            <a:extLst>
              <a:ext uri="{FF2B5EF4-FFF2-40B4-BE49-F238E27FC236}">
                <a16:creationId xmlns:a16="http://schemas.microsoft.com/office/drawing/2014/main" id="{F608EF98-04F9-03C8-35CF-3F37912AD334}"/>
              </a:ext>
            </a:extLst>
          </p:cNvPr>
          <p:cNvSpPr txBox="1"/>
          <p:nvPr/>
        </p:nvSpPr>
        <p:spPr>
          <a:xfrm>
            <a:off x="5463911" y="5571829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9</a:t>
            </a:r>
          </a:p>
        </p:txBody>
      </p:sp>
      <p:sp>
        <p:nvSpPr>
          <p:cNvPr id="84" name="TextBox 232">
            <a:extLst>
              <a:ext uri="{FF2B5EF4-FFF2-40B4-BE49-F238E27FC236}">
                <a16:creationId xmlns:a16="http://schemas.microsoft.com/office/drawing/2014/main" id="{8878E7FD-0A81-7D28-BFD5-FD8C8728C7DC}"/>
              </a:ext>
            </a:extLst>
          </p:cNvPr>
          <p:cNvSpPr txBox="1"/>
          <p:nvPr/>
        </p:nvSpPr>
        <p:spPr>
          <a:xfrm>
            <a:off x="6202136" y="6110014"/>
            <a:ext cx="3119340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8. Life-</a:t>
            </a:r>
            <a:r>
              <a:rPr lang="da-DK" sz="1000" dirty="0" err="1">
                <a:ea typeface="Times New Roman" panose="02020603050405020304" pitchFamily="18" charset="0"/>
                <a:cs typeface="Calibri" panose="020F0502020204030204" pitchFamily="34" charset="0"/>
              </a:rPr>
              <a:t>skills</a:t>
            </a:r>
            <a:r>
              <a:rPr lang="da-DK" sz="1000" dirty="0">
                <a:ea typeface="Times New Roman" panose="02020603050405020304" pitchFamily="18" charset="0"/>
                <a:cs typeface="Calibri" panose="020F0502020204030204" pitchFamily="34" charset="0"/>
              </a:rPr>
              <a:t> som en del af sportens uddannelse</a:t>
            </a:r>
            <a:endParaRPr lang="da-DK" sz="1000" dirty="0"/>
          </a:p>
        </p:txBody>
      </p:sp>
      <p:sp>
        <p:nvSpPr>
          <p:cNvPr id="85" name="TextBox 233">
            <a:extLst>
              <a:ext uri="{FF2B5EF4-FFF2-40B4-BE49-F238E27FC236}">
                <a16:creationId xmlns:a16="http://schemas.microsoft.com/office/drawing/2014/main" id="{A653BF7A-3AAE-8742-A1D1-057BEBFC5685}"/>
              </a:ext>
            </a:extLst>
          </p:cNvPr>
          <p:cNvSpPr txBox="1"/>
          <p:nvPr/>
        </p:nvSpPr>
        <p:spPr>
          <a:xfrm>
            <a:off x="6189543" y="6282020"/>
            <a:ext cx="323497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a-DK" sz="800" dirty="0"/>
              <a:t>Søren Østergaard: Ungdommens ændrede rammevilkår. Idrætten som mentalt sundhedsfremmende fritidsfællesskab for unge. Behov for systematiske intentionelle indsatser, der er karakteriseret ved social samhørighed, kompetence og autonomi. </a:t>
            </a:r>
          </a:p>
        </p:txBody>
      </p:sp>
      <p:sp>
        <p:nvSpPr>
          <p:cNvPr id="88" name="TextBox 197">
            <a:extLst>
              <a:ext uri="{FF2B5EF4-FFF2-40B4-BE49-F238E27FC236}">
                <a16:creationId xmlns:a16="http://schemas.microsoft.com/office/drawing/2014/main" id="{9377FE1E-229D-00E7-C20B-1BB4F13FDDCB}"/>
              </a:ext>
            </a:extLst>
          </p:cNvPr>
          <p:cNvSpPr txBox="1"/>
          <p:nvPr/>
        </p:nvSpPr>
        <p:spPr>
          <a:xfrm>
            <a:off x="4868500" y="1357171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14" name="Freeform: Shape 179">
            <a:extLst>
              <a:ext uri="{FF2B5EF4-FFF2-40B4-BE49-F238E27FC236}">
                <a16:creationId xmlns:a16="http://schemas.microsoft.com/office/drawing/2014/main" id="{EF724BD2-94A2-C9C7-5FA1-3BBC796977DF}"/>
              </a:ext>
            </a:extLst>
          </p:cNvPr>
          <p:cNvSpPr/>
          <p:nvPr/>
        </p:nvSpPr>
        <p:spPr>
          <a:xfrm>
            <a:off x="4841372" y="1349622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61" name="Oval 196">
            <a:extLst>
              <a:ext uri="{FF2B5EF4-FFF2-40B4-BE49-F238E27FC236}">
                <a16:creationId xmlns:a16="http://schemas.microsoft.com/office/drawing/2014/main" id="{5B7A0E11-7506-26A8-0B13-964B4037FB9E}"/>
              </a:ext>
            </a:extLst>
          </p:cNvPr>
          <p:cNvSpPr/>
          <p:nvPr/>
        </p:nvSpPr>
        <p:spPr>
          <a:xfrm>
            <a:off x="4941732" y="1437695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62" name="TextBox 197">
            <a:extLst>
              <a:ext uri="{FF2B5EF4-FFF2-40B4-BE49-F238E27FC236}">
                <a16:creationId xmlns:a16="http://schemas.microsoft.com/office/drawing/2014/main" id="{84F6E756-F304-4A33-9B25-2D8429E58458}"/>
              </a:ext>
            </a:extLst>
          </p:cNvPr>
          <p:cNvSpPr txBox="1"/>
          <p:nvPr/>
        </p:nvSpPr>
        <p:spPr>
          <a:xfrm>
            <a:off x="4966703" y="1491431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15</a:t>
            </a:r>
          </a:p>
        </p:txBody>
      </p:sp>
      <p:sp>
        <p:nvSpPr>
          <p:cNvPr id="163" name="TextBox 197">
            <a:extLst>
              <a:ext uri="{FF2B5EF4-FFF2-40B4-BE49-F238E27FC236}">
                <a16:creationId xmlns:a16="http://schemas.microsoft.com/office/drawing/2014/main" id="{18CD6C09-BFCC-6FB6-8F74-F0971A86D910}"/>
              </a:ext>
            </a:extLst>
          </p:cNvPr>
          <p:cNvSpPr txBox="1"/>
          <p:nvPr/>
        </p:nvSpPr>
        <p:spPr>
          <a:xfrm>
            <a:off x="4019249" y="4269235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64" name="Freeform: Shape 179">
            <a:extLst>
              <a:ext uri="{FF2B5EF4-FFF2-40B4-BE49-F238E27FC236}">
                <a16:creationId xmlns:a16="http://schemas.microsoft.com/office/drawing/2014/main" id="{FFC33E8C-F6F3-B8AC-8C60-90580F8AB52E}"/>
              </a:ext>
            </a:extLst>
          </p:cNvPr>
          <p:cNvSpPr/>
          <p:nvPr/>
        </p:nvSpPr>
        <p:spPr>
          <a:xfrm>
            <a:off x="3992121" y="4261686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65" name="Oval 196">
            <a:extLst>
              <a:ext uri="{FF2B5EF4-FFF2-40B4-BE49-F238E27FC236}">
                <a16:creationId xmlns:a16="http://schemas.microsoft.com/office/drawing/2014/main" id="{971CA071-C2DC-C575-A1E9-7A1691FCF841}"/>
              </a:ext>
            </a:extLst>
          </p:cNvPr>
          <p:cNvSpPr/>
          <p:nvPr/>
        </p:nvSpPr>
        <p:spPr>
          <a:xfrm>
            <a:off x="4092481" y="4349759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66" name="TextBox 197">
            <a:extLst>
              <a:ext uri="{FF2B5EF4-FFF2-40B4-BE49-F238E27FC236}">
                <a16:creationId xmlns:a16="http://schemas.microsoft.com/office/drawing/2014/main" id="{B46C35DE-997C-61DF-F699-27F959E14295}"/>
              </a:ext>
            </a:extLst>
          </p:cNvPr>
          <p:cNvSpPr txBox="1"/>
          <p:nvPr/>
        </p:nvSpPr>
        <p:spPr>
          <a:xfrm>
            <a:off x="4116047" y="4384612"/>
            <a:ext cx="38968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11</a:t>
            </a:r>
          </a:p>
        </p:txBody>
      </p:sp>
      <p:sp>
        <p:nvSpPr>
          <p:cNvPr id="168" name="Freeform: Shape 179">
            <a:extLst>
              <a:ext uri="{FF2B5EF4-FFF2-40B4-BE49-F238E27FC236}">
                <a16:creationId xmlns:a16="http://schemas.microsoft.com/office/drawing/2014/main" id="{81AD0636-3AA3-28B1-86BA-3F3B6B2D4A32}"/>
              </a:ext>
            </a:extLst>
          </p:cNvPr>
          <p:cNvSpPr/>
          <p:nvPr/>
        </p:nvSpPr>
        <p:spPr>
          <a:xfrm>
            <a:off x="3689341" y="3454386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69" name="Oval 196">
            <a:extLst>
              <a:ext uri="{FF2B5EF4-FFF2-40B4-BE49-F238E27FC236}">
                <a16:creationId xmlns:a16="http://schemas.microsoft.com/office/drawing/2014/main" id="{4A4F8308-F84C-78BD-1A0C-527F28691AE9}"/>
              </a:ext>
            </a:extLst>
          </p:cNvPr>
          <p:cNvSpPr/>
          <p:nvPr/>
        </p:nvSpPr>
        <p:spPr>
          <a:xfrm>
            <a:off x="3789701" y="3542459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70" name="TextBox 197">
            <a:extLst>
              <a:ext uri="{FF2B5EF4-FFF2-40B4-BE49-F238E27FC236}">
                <a16:creationId xmlns:a16="http://schemas.microsoft.com/office/drawing/2014/main" id="{2ECAD6B2-28A4-AE76-8B67-7E9EBE0A9450}"/>
              </a:ext>
            </a:extLst>
          </p:cNvPr>
          <p:cNvSpPr txBox="1"/>
          <p:nvPr/>
        </p:nvSpPr>
        <p:spPr>
          <a:xfrm>
            <a:off x="3804519" y="3587107"/>
            <a:ext cx="37217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12</a:t>
            </a:r>
          </a:p>
        </p:txBody>
      </p:sp>
      <p:sp>
        <p:nvSpPr>
          <p:cNvPr id="171" name="TextBox 197">
            <a:extLst>
              <a:ext uri="{FF2B5EF4-FFF2-40B4-BE49-F238E27FC236}">
                <a16:creationId xmlns:a16="http://schemas.microsoft.com/office/drawing/2014/main" id="{6D06BDC0-9D7B-2C79-7A84-E4E32788B0B8}"/>
              </a:ext>
            </a:extLst>
          </p:cNvPr>
          <p:cNvSpPr txBox="1"/>
          <p:nvPr/>
        </p:nvSpPr>
        <p:spPr>
          <a:xfrm>
            <a:off x="3789056" y="2585323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72" name="Freeform: Shape 179">
            <a:extLst>
              <a:ext uri="{FF2B5EF4-FFF2-40B4-BE49-F238E27FC236}">
                <a16:creationId xmlns:a16="http://schemas.microsoft.com/office/drawing/2014/main" id="{16D950A8-8C10-14AD-76EB-9614A20FA786}"/>
              </a:ext>
            </a:extLst>
          </p:cNvPr>
          <p:cNvSpPr/>
          <p:nvPr/>
        </p:nvSpPr>
        <p:spPr>
          <a:xfrm>
            <a:off x="3761928" y="2577774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73" name="Oval 196">
            <a:extLst>
              <a:ext uri="{FF2B5EF4-FFF2-40B4-BE49-F238E27FC236}">
                <a16:creationId xmlns:a16="http://schemas.microsoft.com/office/drawing/2014/main" id="{D68B5677-68EC-056E-108B-6E75BBBBC25E}"/>
              </a:ext>
            </a:extLst>
          </p:cNvPr>
          <p:cNvSpPr/>
          <p:nvPr/>
        </p:nvSpPr>
        <p:spPr>
          <a:xfrm>
            <a:off x="3862288" y="2665847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74" name="TextBox 197">
            <a:extLst>
              <a:ext uri="{FF2B5EF4-FFF2-40B4-BE49-F238E27FC236}">
                <a16:creationId xmlns:a16="http://schemas.microsoft.com/office/drawing/2014/main" id="{469CD584-BF51-7F39-B448-366A877674E8}"/>
              </a:ext>
            </a:extLst>
          </p:cNvPr>
          <p:cNvSpPr txBox="1"/>
          <p:nvPr/>
        </p:nvSpPr>
        <p:spPr>
          <a:xfrm>
            <a:off x="3887545" y="2739925"/>
            <a:ext cx="380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13</a:t>
            </a:r>
          </a:p>
        </p:txBody>
      </p:sp>
      <p:sp>
        <p:nvSpPr>
          <p:cNvPr id="184" name="TextBox 197">
            <a:extLst>
              <a:ext uri="{FF2B5EF4-FFF2-40B4-BE49-F238E27FC236}">
                <a16:creationId xmlns:a16="http://schemas.microsoft.com/office/drawing/2014/main" id="{4105F45B-8B5C-58BE-F536-BCEF50BD85DA}"/>
              </a:ext>
            </a:extLst>
          </p:cNvPr>
          <p:cNvSpPr txBox="1"/>
          <p:nvPr/>
        </p:nvSpPr>
        <p:spPr>
          <a:xfrm>
            <a:off x="4135652" y="1876172"/>
            <a:ext cx="296262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</a:t>
            </a:r>
          </a:p>
        </p:txBody>
      </p:sp>
      <p:sp>
        <p:nvSpPr>
          <p:cNvPr id="188" name="Freeform: Shape 179">
            <a:extLst>
              <a:ext uri="{FF2B5EF4-FFF2-40B4-BE49-F238E27FC236}">
                <a16:creationId xmlns:a16="http://schemas.microsoft.com/office/drawing/2014/main" id="{EAAB6148-9637-9EDB-ED87-68531A298975}"/>
              </a:ext>
            </a:extLst>
          </p:cNvPr>
          <p:cNvSpPr/>
          <p:nvPr/>
        </p:nvSpPr>
        <p:spPr>
          <a:xfrm>
            <a:off x="4108524" y="1868623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90" name="Oval 196">
            <a:extLst>
              <a:ext uri="{FF2B5EF4-FFF2-40B4-BE49-F238E27FC236}">
                <a16:creationId xmlns:a16="http://schemas.microsoft.com/office/drawing/2014/main" id="{A799A82E-20B1-70C6-9AC4-9FCC37F693F4}"/>
              </a:ext>
            </a:extLst>
          </p:cNvPr>
          <p:cNvSpPr/>
          <p:nvPr/>
        </p:nvSpPr>
        <p:spPr>
          <a:xfrm>
            <a:off x="4208884" y="1956696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91" name="TextBox 197">
            <a:extLst>
              <a:ext uri="{FF2B5EF4-FFF2-40B4-BE49-F238E27FC236}">
                <a16:creationId xmlns:a16="http://schemas.microsoft.com/office/drawing/2014/main" id="{824EF089-4FBB-6BBF-0340-6E86A0B872C3}"/>
              </a:ext>
            </a:extLst>
          </p:cNvPr>
          <p:cNvSpPr txBox="1"/>
          <p:nvPr/>
        </p:nvSpPr>
        <p:spPr>
          <a:xfrm>
            <a:off x="4234141" y="2030774"/>
            <a:ext cx="38054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14</a:t>
            </a:r>
          </a:p>
        </p:txBody>
      </p:sp>
      <p:sp>
        <p:nvSpPr>
          <p:cNvPr id="208" name="Freeform: Shape 179">
            <a:extLst>
              <a:ext uri="{FF2B5EF4-FFF2-40B4-BE49-F238E27FC236}">
                <a16:creationId xmlns:a16="http://schemas.microsoft.com/office/drawing/2014/main" id="{95C7A5C6-6663-DE76-CC62-84AA0705D338}"/>
              </a:ext>
            </a:extLst>
          </p:cNvPr>
          <p:cNvSpPr/>
          <p:nvPr/>
        </p:nvSpPr>
        <p:spPr>
          <a:xfrm>
            <a:off x="4462809" y="4983869"/>
            <a:ext cx="637913" cy="634336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09" name="Oval 196">
            <a:extLst>
              <a:ext uri="{FF2B5EF4-FFF2-40B4-BE49-F238E27FC236}">
                <a16:creationId xmlns:a16="http://schemas.microsoft.com/office/drawing/2014/main" id="{8396A363-9A84-FF49-3E14-6FDA3B25D13E}"/>
              </a:ext>
            </a:extLst>
          </p:cNvPr>
          <p:cNvSpPr/>
          <p:nvPr/>
        </p:nvSpPr>
        <p:spPr>
          <a:xfrm>
            <a:off x="4563169" y="5071942"/>
            <a:ext cx="413487" cy="4404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210" name="TextBox 197">
            <a:extLst>
              <a:ext uri="{FF2B5EF4-FFF2-40B4-BE49-F238E27FC236}">
                <a16:creationId xmlns:a16="http://schemas.microsoft.com/office/drawing/2014/main" id="{F93368E5-4E9F-96DD-2A37-D131D045B065}"/>
              </a:ext>
            </a:extLst>
          </p:cNvPr>
          <p:cNvSpPr txBox="1"/>
          <p:nvPr/>
        </p:nvSpPr>
        <p:spPr>
          <a:xfrm>
            <a:off x="4588140" y="5125678"/>
            <a:ext cx="399986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1" dirty="0"/>
              <a:t>10</a:t>
            </a:r>
          </a:p>
        </p:txBody>
      </p:sp>
      <p:sp>
        <p:nvSpPr>
          <p:cNvPr id="211" name="TextBox 219">
            <a:extLst>
              <a:ext uri="{FF2B5EF4-FFF2-40B4-BE49-F238E27FC236}">
                <a16:creationId xmlns:a16="http://schemas.microsoft.com/office/drawing/2014/main" id="{AC3E4E65-16C1-149B-32AA-193531356D4F}"/>
              </a:ext>
            </a:extLst>
          </p:cNvPr>
          <p:cNvSpPr txBox="1"/>
          <p:nvPr/>
        </p:nvSpPr>
        <p:spPr>
          <a:xfrm>
            <a:off x="786235" y="4945193"/>
            <a:ext cx="2771145" cy="24622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10. Alt du bør vide om Talentudvikling i sport</a:t>
            </a:r>
          </a:p>
        </p:txBody>
      </p:sp>
      <p:sp>
        <p:nvSpPr>
          <p:cNvPr id="212" name="TextBox 220">
            <a:extLst>
              <a:ext uri="{FF2B5EF4-FFF2-40B4-BE49-F238E27FC236}">
                <a16:creationId xmlns:a16="http://schemas.microsoft.com/office/drawing/2014/main" id="{3EB0961E-5C40-C51C-717C-E440A63160D4}"/>
              </a:ext>
            </a:extLst>
          </p:cNvPr>
          <p:cNvSpPr txBox="1"/>
          <p:nvPr/>
        </p:nvSpPr>
        <p:spPr>
          <a:xfrm>
            <a:off x="221658" y="5089916"/>
            <a:ext cx="3231149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 fontAlgn="ctr"/>
            <a:r>
              <a:rPr lang="da-DK" sz="800" dirty="0"/>
              <a:t>Kristoffer Henriksen,: Kristoffer har sammen med Louise </a:t>
            </a:r>
            <a:r>
              <a:rPr lang="da-DK" sz="800" dirty="0" err="1"/>
              <a:t>Kamuk</a:t>
            </a:r>
            <a:r>
              <a:rPr lang="da-DK" sz="800" dirty="0"/>
              <a:t> Storm og Carsten Hvid Larsen i 2022 udgivet bogen ’Alt du bør vide om Talentudvikling i sport’. Kristoffer kommer med sine bud på hvordan man kan komme fra filosofi til praksis – fra spædende læsning til reelt udviklingsforløb. </a:t>
            </a:r>
          </a:p>
          <a:p>
            <a:pPr algn="r" fontAlgn="ctr"/>
            <a:r>
              <a:rPr lang="da-DK" sz="800" dirty="0"/>
              <a:t>I denne sæson uddrager og arbejder OTU - sammen med SDU med centrale temaer fra bogen.</a:t>
            </a:r>
          </a:p>
        </p:txBody>
      </p:sp>
      <p:sp>
        <p:nvSpPr>
          <p:cNvPr id="214" name="TextBox 219">
            <a:extLst>
              <a:ext uri="{FF2B5EF4-FFF2-40B4-BE49-F238E27FC236}">
                <a16:creationId xmlns:a16="http://schemas.microsoft.com/office/drawing/2014/main" id="{84D62732-27FF-5C26-BE70-91D1649544DD}"/>
              </a:ext>
            </a:extLst>
          </p:cNvPr>
          <p:cNvSpPr txBox="1"/>
          <p:nvPr/>
        </p:nvSpPr>
        <p:spPr>
          <a:xfrm>
            <a:off x="654299" y="4211088"/>
            <a:ext cx="2878987" cy="246221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11. Sæt turbo på træning og giv feedback der flytter</a:t>
            </a:r>
          </a:p>
        </p:txBody>
      </p:sp>
      <p:sp>
        <p:nvSpPr>
          <p:cNvPr id="217" name="TextBox 219">
            <a:extLst>
              <a:ext uri="{FF2B5EF4-FFF2-40B4-BE49-F238E27FC236}">
                <a16:creationId xmlns:a16="http://schemas.microsoft.com/office/drawing/2014/main" id="{D11216E3-463A-ADBE-4595-06ED16AA4248}"/>
              </a:ext>
            </a:extLst>
          </p:cNvPr>
          <p:cNvSpPr txBox="1"/>
          <p:nvPr/>
        </p:nvSpPr>
        <p:spPr>
          <a:xfrm>
            <a:off x="344350" y="3436497"/>
            <a:ext cx="3205555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00" dirty="0"/>
              <a:t>12. Empowerment - lær talentet at tage styring v. refleksion</a:t>
            </a:r>
          </a:p>
          <a:p>
            <a:pPr algn="r"/>
            <a:endParaRPr lang="da-DK" sz="1000" dirty="0"/>
          </a:p>
        </p:txBody>
      </p:sp>
      <p:sp>
        <p:nvSpPr>
          <p:cNvPr id="218" name="TextBox 220">
            <a:extLst>
              <a:ext uri="{FF2B5EF4-FFF2-40B4-BE49-F238E27FC236}">
                <a16:creationId xmlns:a16="http://schemas.microsoft.com/office/drawing/2014/main" id="{5061311B-1828-6424-3D33-9D66A8F5F361}"/>
              </a:ext>
            </a:extLst>
          </p:cNvPr>
          <p:cNvSpPr txBox="1"/>
          <p:nvPr/>
        </p:nvSpPr>
        <p:spPr>
          <a:xfrm>
            <a:off x="220284" y="3623767"/>
            <a:ext cx="3231149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 fontAlgn="ctr"/>
            <a:r>
              <a:rPr lang="da-DK" sz="800" dirty="0"/>
              <a:t>Anders Lund: Med udgangspunkt i kapitel 16 i ’Alt du bør vide om Talentudvikling i sport’ om </a:t>
            </a:r>
            <a:r>
              <a:rPr lang="da-DK" sz="800" dirty="0" err="1"/>
              <a:t>Empowement</a:t>
            </a:r>
            <a:r>
              <a:rPr lang="da-DK" sz="800" dirty="0"/>
              <a:t> stiller landstræner Anders Lund skarpt på hvordan der i praksis kan arbejdes med handlingsorientering ift. feedback og ansvaret for at udvikle atleterne menneskeligt.</a:t>
            </a:r>
          </a:p>
        </p:txBody>
      </p:sp>
      <p:sp>
        <p:nvSpPr>
          <p:cNvPr id="219" name="TextBox 220">
            <a:extLst>
              <a:ext uri="{FF2B5EF4-FFF2-40B4-BE49-F238E27FC236}">
                <a16:creationId xmlns:a16="http://schemas.microsoft.com/office/drawing/2014/main" id="{5B07227C-9875-D214-676E-9247682FCB43}"/>
              </a:ext>
            </a:extLst>
          </p:cNvPr>
          <p:cNvSpPr txBox="1"/>
          <p:nvPr/>
        </p:nvSpPr>
        <p:spPr>
          <a:xfrm>
            <a:off x="221658" y="4389104"/>
            <a:ext cx="3231149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 fontAlgn="ctr"/>
            <a:r>
              <a:rPr lang="da-DK" sz="800" dirty="0"/>
              <a:t>Louise </a:t>
            </a:r>
            <a:r>
              <a:rPr lang="da-DK" sz="800" dirty="0" err="1"/>
              <a:t>Kamuk</a:t>
            </a:r>
            <a:r>
              <a:rPr lang="da-DK" sz="800" dirty="0"/>
              <a:t> Storm: Med udgangspunkt i kapitel 10 i ’Alt du bør vide om Talentudvikling i sport’, kigger vi i OTU nærmere på den feedback der gives i forskellige sammenhænge med særligt fokus på idrættens transferværdi. Der arbejdes særligt med at skabe en kultur for feedback mellem udøverne.</a:t>
            </a:r>
          </a:p>
        </p:txBody>
      </p:sp>
      <p:sp>
        <p:nvSpPr>
          <p:cNvPr id="237" name="Freeform: Shape 179">
            <a:extLst>
              <a:ext uri="{FF2B5EF4-FFF2-40B4-BE49-F238E27FC236}">
                <a16:creationId xmlns:a16="http://schemas.microsoft.com/office/drawing/2014/main" id="{4E26108F-7CE9-F875-594A-D44BEB3E4252}"/>
              </a:ext>
            </a:extLst>
          </p:cNvPr>
          <p:cNvSpPr/>
          <p:nvPr/>
        </p:nvSpPr>
        <p:spPr>
          <a:xfrm>
            <a:off x="9774526" y="6491079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71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38" name="Tekstfelt 237">
            <a:extLst>
              <a:ext uri="{FF2B5EF4-FFF2-40B4-BE49-F238E27FC236}">
                <a16:creationId xmlns:a16="http://schemas.microsoft.com/office/drawing/2014/main" id="{A881FC54-74FD-C59A-ECC7-F786D2373A30}"/>
              </a:ext>
            </a:extLst>
          </p:cNvPr>
          <p:cNvSpPr txBox="1"/>
          <p:nvPr/>
        </p:nvSpPr>
        <p:spPr>
          <a:xfrm>
            <a:off x="9991619" y="6466645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2022/23</a:t>
            </a:r>
          </a:p>
        </p:txBody>
      </p:sp>
      <p:sp>
        <p:nvSpPr>
          <p:cNvPr id="239" name="Freeform: Shape 179">
            <a:extLst>
              <a:ext uri="{FF2B5EF4-FFF2-40B4-BE49-F238E27FC236}">
                <a16:creationId xmlns:a16="http://schemas.microsoft.com/office/drawing/2014/main" id="{AE7B720E-0FEC-DDAE-5BF1-307D525FF53F}"/>
              </a:ext>
            </a:extLst>
          </p:cNvPr>
          <p:cNvSpPr/>
          <p:nvPr/>
        </p:nvSpPr>
        <p:spPr>
          <a:xfrm>
            <a:off x="11009241" y="6134448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6" name="Tekstfelt 245">
            <a:extLst>
              <a:ext uri="{FF2B5EF4-FFF2-40B4-BE49-F238E27FC236}">
                <a16:creationId xmlns:a16="http://schemas.microsoft.com/office/drawing/2014/main" id="{584A902C-5934-5EF1-1779-9DC0AF7E4E76}"/>
              </a:ext>
            </a:extLst>
          </p:cNvPr>
          <p:cNvSpPr txBox="1"/>
          <p:nvPr/>
        </p:nvSpPr>
        <p:spPr>
          <a:xfrm>
            <a:off x="11226334" y="6110014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2023/24</a:t>
            </a:r>
          </a:p>
        </p:txBody>
      </p:sp>
      <p:sp>
        <p:nvSpPr>
          <p:cNvPr id="247" name="Freeform: Shape 179">
            <a:extLst>
              <a:ext uri="{FF2B5EF4-FFF2-40B4-BE49-F238E27FC236}">
                <a16:creationId xmlns:a16="http://schemas.microsoft.com/office/drawing/2014/main" id="{A18E1EBA-B25B-A2D0-109C-A58C0833870C}"/>
              </a:ext>
            </a:extLst>
          </p:cNvPr>
          <p:cNvSpPr/>
          <p:nvPr/>
        </p:nvSpPr>
        <p:spPr>
          <a:xfrm>
            <a:off x="11009241" y="6484313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48" name="Tekstfelt 247">
            <a:extLst>
              <a:ext uri="{FF2B5EF4-FFF2-40B4-BE49-F238E27FC236}">
                <a16:creationId xmlns:a16="http://schemas.microsoft.com/office/drawing/2014/main" id="{E0F8E6F2-630C-3C52-4864-E0D7C5788712}"/>
              </a:ext>
            </a:extLst>
          </p:cNvPr>
          <p:cNvSpPr txBox="1"/>
          <p:nvPr/>
        </p:nvSpPr>
        <p:spPr>
          <a:xfrm>
            <a:off x="11226334" y="6459879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2024/25</a:t>
            </a:r>
          </a:p>
        </p:txBody>
      </p:sp>
      <p:sp>
        <p:nvSpPr>
          <p:cNvPr id="249" name="Freeform: Shape 179">
            <a:extLst>
              <a:ext uri="{FF2B5EF4-FFF2-40B4-BE49-F238E27FC236}">
                <a16:creationId xmlns:a16="http://schemas.microsoft.com/office/drawing/2014/main" id="{6E0637A8-B3DF-D10A-6430-4178A257C134}"/>
              </a:ext>
            </a:extLst>
          </p:cNvPr>
          <p:cNvSpPr/>
          <p:nvPr/>
        </p:nvSpPr>
        <p:spPr>
          <a:xfrm>
            <a:off x="9774526" y="6157531"/>
            <a:ext cx="184731" cy="205989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50" name="Tekstfelt 249">
            <a:extLst>
              <a:ext uri="{FF2B5EF4-FFF2-40B4-BE49-F238E27FC236}">
                <a16:creationId xmlns:a16="http://schemas.microsoft.com/office/drawing/2014/main" id="{990ED9F0-1139-7CED-E78B-BFE68D0A4F2E}"/>
              </a:ext>
            </a:extLst>
          </p:cNvPr>
          <p:cNvSpPr txBox="1"/>
          <p:nvPr/>
        </p:nvSpPr>
        <p:spPr>
          <a:xfrm>
            <a:off x="9991619" y="6133097"/>
            <a:ext cx="7040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/>
              <a:t> 2021/22</a:t>
            </a:r>
          </a:p>
        </p:txBody>
      </p:sp>
    </p:spTree>
    <p:extLst>
      <p:ext uri="{BB962C8B-B14F-4D97-AF65-F5344CB8AC3E}">
        <p14:creationId xmlns:p14="http://schemas.microsoft.com/office/powerpoint/2010/main" val="36361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1" grpId="0"/>
      <p:bldP spid="52" grpId="0"/>
      <p:bldP spid="55" grpId="0"/>
      <p:bldP spid="56" grpId="0"/>
      <p:bldP spid="57" grpId="0"/>
      <p:bldP spid="58" grpId="0"/>
      <p:bldP spid="84" grpId="0"/>
      <p:bldP spid="85" grpId="0"/>
      <p:bldP spid="211" grpId="0"/>
      <p:bldP spid="212" grpId="0"/>
      <p:bldP spid="214" grpId="0"/>
      <p:bldP spid="217" grpId="0"/>
      <p:bldP spid="218" grpId="0"/>
      <p:bldP spid="2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AB9CFC2-779C-A7D7-029E-ADA509303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22" y="-123568"/>
            <a:ext cx="9882956" cy="710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5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616D4A4-8672-10D2-50D0-34A798EB9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54" y="0"/>
            <a:ext cx="9693891" cy="69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3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Aftenens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380" y="1145151"/>
            <a:ext cx="10515600" cy="5555976"/>
          </a:xfrm>
        </p:spPr>
        <p:txBody>
          <a:bodyPr>
            <a:normAutofit/>
          </a:bodyPr>
          <a:lstStyle/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Velkommen</a:t>
            </a:r>
          </a:p>
          <a:p>
            <a:pPr marL="0" indent="0">
              <a:buNone/>
            </a:pPr>
            <a:endParaRPr lang="da-DK" sz="2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Oplæg v. Morten Bertelsen, Sportspsykolog i FCK</a:t>
            </a:r>
            <a:endParaRPr lang="da-DK" sz="30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2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a typeface="Times New Roman" panose="02020603050405020304" pitchFamily="18" charset="0"/>
                <a:cs typeface="Calibri" panose="020F0502020204030204" pitchFamily="34" charset="0"/>
              </a:rPr>
              <a:t>Pause og spisning</a:t>
            </a:r>
          </a:p>
          <a:p>
            <a:pPr marL="0" indent="0">
              <a:buNone/>
            </a:pPr>
            <a:endParaRPr lang="da-DK" sz="2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>
                <a:ea typeface="Times New Roman" panose="02020603050405020304" pitchFamily="18" charset="0"/>
                <a:cs typeface="Calibri" panose="020F0502020204030204" pitchFamily="34" charset="0"/>
              </a:rPr>
              <a:t>Workshop</a:t>
            </a:r>
            <a:endParaRPr lang="da-DK" sz="30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da-DK" sz="22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sz="30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Info fra OTU og tak for i dag</a:t>
            </a: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925</Words>
  <Application>Microsoft Office PowerPoint</Application>
  <PresentationFormat>Widescreen</PresentationFormat>
  <Paragraphs>161</Paragraphs>
  <Slides>9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Office-tema</vt:lpstr>
      <vt:lpstr>PowerPoint-præsentation</vt:lpstr>
      <vt:lpstr>PowerPoint-præsentation</vt:lpstr>
      <vt:lpstr> </vt:lpstr>
      <vt:lpstr> </vt:lpstr>
      <vt:lpstr> </vt:lpstr>
      <vt:lpstr>PowerPoint-præsentation</vt:lpstr>
      <vt:lpstr>PowerPoint-præsentation</vt:lpstr>
      <vt:lpstr>PowerPoint-præsentation</vt:lpstr>
      <vt:lpstr>Aftenens program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Marie Schmidt</dc:creator>
  <cp:lastModifiedBy>Michael Johansen</cp:lastModifiedBy>
  <cp:revision>16</cp:revision>
  <cp:lastPrinted>2024-05-21T09:39:26Z</cp:lastPrinted>
  <dcterms:created xsi:type="dcterms:W3CDTF">2022-09-22T12:43:39Z</dcterms:created>
  <dcterms:modified xsi:type="dcterms:W3CDTF">2024-09-24T08:12:58Z</dcterms:modified>
</cp:coreProperties>
</file>