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ABE"/>
    <a:srgbClr val="283F5E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5" d="100"/>
          <a:sy n="75" d="100"/>
        </p:scale>
        <p:origin x="792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435C-8A3B-3A5F-3E52-1F205735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15B0C54-57F8-E1CE-BF54-9A5F7E52E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9C6BF1-5CA6-BCC6-61B9-54A38D43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13.11.2022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24313-63B3-C751-3487-045AC9C7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60B280-711F-7839-A788-14D601E0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4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D79DF-10A9-2018-EE04-101D831D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5230D1-66B8-6C2A-5596-7319C43F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E67387-E3D3-4E56-BBD0-B24F505E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13.11.2022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0CDE20-FB6F-2487-47B9-EB9A6331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A5B945-0218-B2D4-8FFF-8DC750C8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3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1BD4E8-CDB0-CA0C-1869-0BAA93201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D57443-4C9B-0CA6-52B5-B54C53BB8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95E9A2-D4AE-8391-F200-85B021B3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13.11.2022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48EA03-54B2-4983-4D55-8D3B252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68FF15-BCCE-E4FB-3CF1-9647C1A9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2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42147-0959-A1E8-8FE2-ECDB4AEB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B9FCD-FBD6-4AA9-BD1E-F778D604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3035B2-2956-3753-F6D3-929D19B9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13.11.2022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D9679-6D10-F882-1DE6-305AF6B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9A96DC-E021-F45A-0F1B-C3EC2589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20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F2AC0-BBB2-15C2-1663-0F15D21F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E49650-DD30-23BD-A934-7A085DE2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B657CE-DB3B-0086-4D21-0929BDD4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13.11.2022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8F2CAD-7E72-BDA0-2FD3-830D2977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AF6D3E-D4C7-9A95-77DE-1EC9C2C7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284E2-A5DD-1511-8269-45BAF1E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76B5E3-5BB5-729C-BCFF-5531EC42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E08B53-AC43-36A0-663D-B555F6A92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817EF8A-D2B5-DBA7-2DD0-02DD9F3C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13.11.2022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B6B88A-6BF0-1384-49BF-F2146BBF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54BEAB-B22A-974C-309E-EFD09D83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7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CACD0-F29F-328D-A77E-DD47CF90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0A0473-325B-E8FF-4141-B30B942DE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EFE381-E55A-1679-758D-47DA47660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F8D0BF-BC90-9B79-5AF2-3EC612B1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5E49A47-F4D0-9B02-4943-A05F087C0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40E3-A1E7-A6BD-1084-24C7BB6B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13.11.2022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E83DBD2-F3E4-15B3-8C51-4618C67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BC86F54-BAF9-8B29-093C-A58A937B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6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724BF-A3B7-1F81-7FDA-9D034A53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87D9CC-7042-AF2A-231E-EE7D336B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13.11.2022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1B62BD-8358-48BE-6D7F-F5E7B999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7EBC216-9ADB-5904-0DD5-7052FD8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4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2113BD7-A1C0-B700-F4D2-42DEC5DC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13.11.2022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B9A64A-BDC5-DB2B-6220-A2CC89F7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087478-12B2-F261-57B1-A2F000EB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1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3A002-1619-822A-3D65-0AE0A5AD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08B35C-59A4-F9FA-655C-F1DF03D7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7365A6F-0D3B-A148-2065-9F261DFA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9C72A8-B398-14CC-89BA-AFF32DC0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13.11.2022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8F1853-8E60-6515-AE06-15FD149B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EEFEA7-3A4D-909C-4FFB-7E93F302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2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161C-5531-99C4-E89C-EA54F72A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42FA7CE-A26D-A60A-0668-2A9C4F70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21B697-8711-B747-508B-18566957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B5DED8-5FE2-A770-26C9-F3C85A81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13.11.2022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5089E4-70A1-CB38-EA81-8DD5B988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80C8CE-22AC-81BE-0585-CBF14090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6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084E712-9414-72A8-99C6-3CD36A50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D7CD48-3630-D693-2BAE-64A0CDE07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E026CA-B36D-87C7-FF19-901196D0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0CAE-E1E6-431E-9E0F-AA3B64C09C36}" type="datetimeFigureOut">
              <a:rPr lang="da-DK" smtClean="0"/>
              <a:t>13.11.2022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760E88-4BA5-F91E-EE74-3BDB0F452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FAB602-C035-2E64-9CFF-30891CED8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30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17FC0A-7FAD-514A-0335-B99D93B1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71" y="4239387"/>
            <a:ext cx="3719703" cy="1155525"/>
          </a:xfrm>
        </p:spPr>
        <p:txBody>
          <a:bodyPr anchor="b">
            <a:noAutofit/>
          </a:bodyPr>
          <a:lstStyle/>
          <a:p>
            <a:pPr algn="l"/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a-DK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Netværksmøde </a:t>
            </a:r>
          </a:p>
          <a:p>
            <a:r>
              <a:rPr lang="da-DK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14</a:t>
            </a:r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da-DK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november</a:t>
            </a:r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2022</a:t>
            </a:r>
            <a:endParaRPr lang="da-DK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da-DK" sz="3200" dirty="0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21CCDA9-E44F-9399-CEB1-FDE6C349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12" y="505024"/>
            <a:ext cx="6475782" cy="140848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B65B82E-68EB-9F74-A8C2-1636B4C2C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39" y="4165200"/>
            <a:ext cx="4778655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50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10515600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Aftenens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467"/>
            <a:ext cx="10515600" cy="55559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2600" b="1" dirty="0">
                <a:solidFill>
                  <a:srgbClr val="287AB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Tema: </a:t>
            </a:r>
            <a:r>
              <a:rPr lang="da-DK" sz="2600" b="1" dirty="0">
                <a:solidFill>
                  <a:srgbClr val="287AB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Dual </a:t>
            </a:r>
            <a:r>
              <a:rPr lang="da-DK" sz="2600" b="1" dirty="0" err="1">
                <a:solidFill>
                  <a:srgbClr val="287AB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career</a:t>
            </a:r>
            <a:r>
              <a:rPr lang="da-DK" sz="2600" b="1" dirty="0">
                <a:solidFill>
                  <a:srgbClr val="287AB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det hele menneske i praksis – samspillet mellem eliteidræt og skole</a:t>
            </a:r>
            <a:endParaRPr lang="da-DK" sz="2600" b="1" dirty="0">
              <a:solidFill>
                <a:srgbClr val="287ABE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Velkommen og spisning – Thorsten </a:t>
            </a:r>
            <a:r>
              <a:rPr lang="da-DK" sz="2000" b="1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Matthiensen</a:t>
            </a:r>
            <a:r>
              <a:rPr lang="da-DK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fortæller om ESAD</a:t>
            </a:r>
          </a:p>
          <a:p>
            <a:pPr marL="0" indent="0">
              <a:buNone/>
            </a:pPr>
            <a:r>
              <a:rPr lang="da-DK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Status på arbejdet med trivsel i Odense Talentudvikling </a:t>
            </a:r>
          </a:p>
          <a:p>
            <a:pPr lvl="1"/>
            <a:r>
              <a:rPr lang="da-DK" sz="1900" dirty="0">
                <a:ea typeface="Times New Roman" panose="02020603050405020304" pitchFamily="18" charset="0"/>
              </a:rPr>
              <a:t>Arbejdsark 1 - Muligheder og forandring</a:t>
            </a:r>
          </a:p>
          <a:p>
            <a:pPr lvl="2"/>
            <a:r>
              <a:rPr lang="da-DK" sz="1900" dirty="0">
                <a:ea typeface="Times New Roman" panose="02020603050405020304" pitchFamily="18" charset="0"/>
              </a:rPr>
              <a:t>O</a:t>
            </a:r>
            <a:r>
              <a:rPr lang="da-DK" sz="1900" dirty="0">
                <a:effectLst/>
                <a:ea typeface="Times New Roman" panose="02020603050405020304" pitchFamily="18" charset="0"/>
              </a:rPr>
              <a:t>versigt over indsatser og status</a:t>
            </a:r>
          </a:p>
          <a:p>
            <a:pPr marL="0" indent="0">
              <a:buNone/>
            </a:pPr>
            <a:r>
              <a:rPr lang="da-DK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Langsigtet planlægning for udøvere med fokus på det samlede miljø</a:t>
            </a:r>
            <a:endParaRPr lang="da-DK" sz="2000" dirty="0">
              <a:effectLst/>
              <a:ea typeface="Times New Roman" panose="02020603050405020304" pitchFamily="18" charset="0"/>
            </a:endParaRPr>
          </a:p>
          <a:p>
            <a:pPr lvl="1"/>
            <a:r>
              <a:rPr lang="da-DK" sz="1900" dirty="0">
                <a:ea typeface="Times New Roman" panose="02020603050405020304" pitchFamily="18" charset="0"/>
              </a:rPr>
              <a:t>Arbejdsark</a:t>
            </a:r>
            <a:r>
              <a:rPr lang="da-DK" sz="1900" dirty="0">
                <a:effectLst/>
                <a:ea typeface="Times New Roman" panose="02020603050405020304" pitchFamily="18" charset="0"/>
              </a:rPr>
              <a:t> 2 – Langsigtede planer og fastholdelse</a:t>
            </a:r>
          </a:p>
          <a:p>
            <a:pPr lvl="2"/>
            <a:r>
              <a:rPr lang="da-DK" sz="1900" dirty="0">
                <a:ea typeface="Times New Roman" panose="02020603050405020304" pitchFamily="18" charset="0"/>
              </a:rPr>
              <a:t>Oversigt over kommende skift for vores unge inden for skole og sport</a:t>
            </a:r>
            <a:endParaRPr lang="da-DK" sz="19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Oplæg: Præsentation af samspillet mellem klub og skole</a:t>
            </a:r>
            <a:endParaRPr lang="da-DK" sz="2000" dirty="0">
              <a:solidFill>
                <a:srgbClr val="FFC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ffectLst/>
                <a:ea typeface="Times New Roman" panose="02020603050405020304" pitchFamily="18" charset="0"/>
              </a:rPr>
              <a:t>Mads Holm – Odense </a:t>
            </a:r>
            <a:r>
              <a:rPr lang="da-DK" sz="1900" dirty="0">
                <a:ea typeface="Times New Roman" panose="02020603050405020304" pitchFamily="18" charset="0"/>
              </a:rPr>
              <a:t>Boldklub</a:t>
            </a:r>
            <a:r>
              <a:rPr lang="da-DK" sz="19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a typeface="Times New Roman" panose="02020603050405020304" pitchFamily="18" charset="0"/>
                <a:cs typeface="Times New Roman" panose="02020603050405020304" pitchFamily="18" charset="0"/>
              </a:rPr>
              <a:t>Morten Tykgaard Hansen – Tornbjerg Gymnasium</a:t>
            </a:r>
            <a:endParaRPr lang="da-DK" sz="19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Oplæg: Præsentation af udøverperspektiv på samspillet mellem klub og uddannelse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a typeface="Times New Roman" panose="02020603050405020304" pitchFamily="18" charset="0"/>
              </a:rPr>
              <a:t>Magnus Worsøe Nielsen – Odense Boldklub</a:t>
            </a:r>
            <a:endParaRPr lang="da-DK" sz="1900" dirty="0"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a typeface="Times New Roman" panose="02020603050405020304" pitchFamily="18" charset="0"/>
                <a:cs typeface="Times New Roman" panose="02020603050405020304" pitchFamily="18" charset="0"/>
              </a:rPr>
              <a:t>Lærke Tolstrup Hvid – Odense Badmintonklub</a:t>
            </a:r>
          </a:p>
          <a:p>
            <a:pPr marL="0" indent="0">
              <a:buNone/>
            </a:pPr>
            <a:r>
              <a:rPr lang="da-DK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Oplæg, </a:t>
            </a:r>
            <a:r>
              <a:rPr lang="da-DK" sz="2000" b="1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Lifeskills</a:t>
            </a:r>
            <a:r>
              <a:rPr lang="da-DK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forløb - Præsentation af Team Danmark uddannelsespartnere i Odense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Ann Grethe Larsen – HF/VUC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Janne Risbjerg Andreassen – HF/VUC</a:t>
            </a:r>
          </a:p>
          <a:p>
            <a:pPr marL="0" indent="0" fontAlgn="ctr">
              <a:buSzPts val="1000"/>
              <a:buNone/>
              <a:tabLst>
                <a:tab pos="914400" algn="l"/>
              </a:tabLst>
            </a:pPr>
            <a:r>
              <a:rPr lang="da-DK" sz="22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OTU uddannelsesaften den 8. december  v/ Marie Schmidt og Morten T. Hansen</a:t>
            </a:r>
          </a:p>
          <a:p>
            <a:pPr lvl="1" fontAlgn="ctr">
              <a:buSzPts val="1000"/>
              <a:tabLst>
                <a:tab pos="914400" algn="l"/>
              </a:tabLst>
            </a:pPr>
            <a:r>
              <a:rPr lang="da-DK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a-DK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ptimal videndeling og </a:t>
            </a:r>
            <a:r>
              <a:rPr lang="da-DK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informationsflow</a:t>
            </a:r>
            <a:r>
              <a:rPr lang="da-DK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omkring ungdomsuddannelser</a:t>
            </a:r>
            <a:endParaRPr lang="da-DK" sz="21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ctr">
              <a:buNone/>
            </a:pPr>
            <a:r>
              <a:rPr lang="da-DK" sz="22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Sidste nyt og værktøjskassen v/ Michel Johansen</a:t>
            </a:r>
            <a:endParaRPr lang="da-DK" sz="2200" dirty="0"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2100" dirty="0">
                <a:effectLst/>
                <a:ea typeface="Times New Roman" panose="02020603050405020304" pitchFamily="18" charset="0"/>
              </a:rPr>
              <a:t>Kort opsamling på SIKO-pulje</a:t>
            </a:r>
          </a:p>
          <a:p>
            <a:pPr marL="0" indent="0" algn="ctr">
              <a:buNone/>
            </a:pPr>
            <a:r>
              <a:rPr lang="da-DK" sz="22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Tak for i dag – vi ses </a:t>
            </a:r>
            <a:r>
              <a:rPr lang="da-DK" sz="2200" b="1" dirty="0">
                <a:solidFill>
                  <a:srgbClr val="FFC000"/>
                </a:solidFill>
                <a:ea typeface="Times New Roman" panose="02020603050405020304" pitchFamily="18" charset="0"/>
              </a:rPr>
              <a:t>den 8. december på KOLD</a:t>
            </a:r>
            <a:endParaRPr lang="da-DK" sz="2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3C70F-260E-D0DA-E844-B9DB7ABB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7FAB6D-E25E-D8B9-766E-12B0B4DB0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3891CE6-446A-93FE-7165-378A10336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84"/>
            <a:ext cx="12180497" cy="68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06A40-685C-B999-C8C1-96C68891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21" y="-165273"/>
            <a:ext cx="10515600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Arbejdsark 1, </a:t>
            </a:r>
            <a:r>
              <a:rPr lang="da-DK" sz="3600" b="1" dirty="0">
                <a:latin typeface="+mn-lt"/>
                <a:ea typeface="Times New Roman" panose="02020603050405020304" pitchFamily="18" charset="0"/>
              </a:rPr>
              <a:t>Muligheder og forandring</a:t>
            </a:r>
            <a:endParaRPr lang="da-DK" sz="3600" b="1" dirty="0">
              <a:latin typeface="+mn-l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6782F3-1BE9-541E-EC53-5C2416E1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21" y="923336"/>
            <a:ext cx="10515600" cy="68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rgbClr val="287ABE"/>
                </a:solidFill>
              </a:rPr>
              <a:t>Udfyld sammen som klub eller skole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A346A12-0C55-98BC-A6CE-361BD92DC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85" y="230188"/>
            <a:ext cx="3127815" cy="1114363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B4B214D2-FF2A-711C-015E-6543E66C9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944202"/>
              </p:ext>
            </p:extLst>
          </p:nvPr>
        </p:nvGraphicFramePr>
        <p:xfrm>
          <a:off x="486021" y="1474858"/>
          <a:ext cx="11219959" cy="5191732"/>
        </p:xfrm>
        <a:graphic>
          <a:graphicData uri="http://schemas.openxmlformats.org/drawingml/2006/table">
            <a:tbl>
              <a:tblPr/>
              <a:tblGrid>
                <a:gridCol w="2788763">
                  <a:extLst>
                    <a:ext uri="{9D8B030D-6E8A-4147-A177-3AD203B41FA5}">
                      <a16:colId xmlns:a16="http://schemas.microsoft.com/office/drawing/2014/main" val="41573381"/>
                    </a:ext>
                  </a:extLst>
                </a:gridCol>
                <a:gridCol w="2968254">
                  <a:extLst>
                    <a:ext uri="{9D8B030D-6E8A-4147-A177-3AD203B41FA5}">
                      <a16:colId xmlns:a16="http://schemas.microsoft.com/office/drawing/2014/main" val="320677945"/>
                    </a:ext>
                  </a:extLst>
                </a:gridCol>
                <a:gridCol w="2925831">
                  <a:extLst>
                    <a:ext uri="{9D8B030D-6E8A-4147-A177-3AD203B41FA5}">
                      <a16:colId xmlns:a16="http://schemas.microsoft.com/office/drawing/2014/main" val="3297145307"/>
                    </a:ext>
                  </a:extLst>
                </a:gridCol>
                <a:gridCol w="2537111">
                  <a:extLst>
                    <a:ext uri="{9D8B030D-6E8A-4147-A177-3AD203B41FA5}">
                      <a16:colId xmlns:a16="http://schemas.microsoft.com/office/drawing/2014/main" val="615126192"/>
                    </a:ext>
                  </a:extLst>
                </a:gridCol>
              </a:tblGrid>
              <a:tr h="19138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Afledte indsatser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da-DK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Næste handling?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334368"/>
                  </a:ext>
                </a:extLst>
              </a:tr>
              <a:tr h="85696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Workshop 1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 panose="020F0502020204030204" pitchFamily="34" charset="0"/>
                        </a:rPr>
                        <a:t>Mental sundhed og trivsel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i="1" dirty="0">
                          <a:effectLst/>
                          <a:latin typeface="Calibri" panose="020F0502020204030204" pitchFamily="34" charset="0"/>
                        </a:rPr>
                        <a:t>Kristoffer Henriksen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200" dirty="0"/>
                        <a:t>Nyt screeningsskema - fokus på kendskab til og mulighed for genopladning</a:t>
                      </a:r>
                    </a:p>
                    <a:p>
                      <a:pPr marL="342900" lvl="0" indent="-3429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200" dirty="0"/>
                        <a:t>Styr på supplerende undervisning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200" b="0" i="0" dirty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  <a:p>
                      <a:pPr marL="285750" lvl="0" indent="-2857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200" b="0" i="0" dirty="0">
                          <a:effectLst/>
                          <a:latin typeface="Calibri" panose="020F0502020204030204" pitchFamily="34" charset="0"/>
                        </a:rPr>
                        <a:t>Work in </a:t>
                      </a:r>
                      <a:r>
                        <a:rPr lang="da-DK" sz="1200" b="0" i="0" dirty="0" err="1">
                          <a:effectLst/>
                          <a:latin typeface="Calibri" panose="020F0502020204030204" pitchFamily="34" charset="0"/>
                        </a:rPr>
                        <a:t>progress</a:t>
                      </a:r>
                      <a:r>
                        <a:rPr lang="da-DK" sz="1200" b="0" i="0" dirty="0">
                          <a:effectLst/>
                          <a:latin typeface="Calibri" panose="020F0502020204030204" pitchFamily="34" charset="0"/>
                        </a:rPr>
                        <a:t>, stort og svært håndterbart system. Vi er ikke helt i mål med arbejdsgange.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da-DK" sz="1200" b="0" i="0" dirty="0">
                          <a:effectLst/>
                          <a:latin typeface="Calibri" panose="020F0502020204030204" pitchFamily="34" charset="0"/>
                        </a:rPr>
                        <a:t>Opfølgning på svage elever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241764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Workshop 2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 panose="020F0502020204030204" pitchFamily="34" charset="0"/>
                        </a:rPr>
                        <a:t>Miljøet (lokalt) omkring en udøver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i="1" dirty="0">
                          <a:effectLst/>
                          <a:latin typeface="Calibri" panose="020F0502020204030204" pitchFamily="34" charset="0"/>
                        </a:rPr>
                        <a:t>Louise K. Storm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200" b="0" i="0" dirty="0">
                          <a:effectLst/>
                          <a:latin typeface="Calibri" panose="020F0502020204030204" pitchFamily="34" charset="0"/>
                        </a:rPr>
                        <a:t>Optimering af </a:t>
                      </a:r>
                      <a:r>
                        <a:rPr lang="da-DK" sz="1200" b="0" i="0" dirty="0" err="1">
                          <a:effectLst/>
                          <a:latin typeface="Calibri" panose="020F0502020204030204" pitchFamily="34" charset="0"/>
                        </a:rPr>
                        <a:t>Lifeskillsforløb</a:t>
                      </a:r>
                      <a:r>
                        <a:rPr lang="da-DK" sz="1200" b="0" i="0" dirty="0">
                          <a:effectLst/>
                          <a:latin typeface="Calibri" panose="020F0502020204030204" pitchFamily="34" charset="0"/>
                        </a:rPr>
                        <a:t> ift. TD-uddannelse i </a:t>
                      </a:r>
                      <a:r>
                        <a:rPr lang="da-DK" sz="1200" b="0" i="0" dirty="0" err="1">
                          <a:effectLst/>
                          <a:latin typeface="Calibri" panose="020F0502020204030204" pitchFamily="34" charset="0"/>
                        </a:rPr>
                        <a:t>LifeSkills</a:t>
                      </a:r>
                      <a:endParaRPr lang="da-DK" sz="12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200" b="0" i="0" dirty="0">
                          <a:effectLst/>
                          <a:latin typeface="Calibri" panose="020F0502020204030204" pitchFamily="34" charset="0"/>
                        </a:rPr>
                        <a:t>Nye øvelser skal afprøves i dette skoleår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479552"/>
                  </a:ext>
                </a:extLst>
              </a:tr>
              <a:tr h="98221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Workshop 3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 panose="020F0502020204030204" pitchFamily="34" charset="0"/>
                        </a:rPr>
                        <a:t>Når miljøer omkring en udøver samarbejde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i="1" dirty="0">
                          <a:effectLst/>
                          <a:latin typeface="Calibri" panose="020F0502020204030204" pitchFamily="34" charset="0"/>
                        </a:rPr>
                        <a:t>Louise K. Storm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200" b="0" i="0" dirty="0">
                          <a:effectLst/>
                          <a:latin typeface="Calibri" panose="020F0502020204030204" pitchFamily="34" charset="0"/>
                        </a:rPr>
                        <a:t>Koordineret TD Uddannelsespartner indsats på informationskampagner og </a:t>
                      </a:r>
                      <a:r>
                        <a:rPr lang="da-DK" sz="1200" b="0" i="0" dirty="0" err="1">
                          <a:effectLst/>
                          <a:latin typeface="Calibri" panose="020F0502020204030204" pitchFamily="34" charset="0"/>
                        </a:rPr>
                        <a:t>LifeSkillsmateriale</a:t>
                      </a:r>
                      <a:endParaRPr lang="da-DK" sz="12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lvl="0" indent="-2857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200" b="0" i="0" dirty="0">
                          <a:effectLst/>
                          <a:latin typeface="Calibri" panose="020F0502020204030204" pitchFamily="34" charset="0"/>
                        </a:rPr>
                        <a:t>OTU-praktikantprojekt</a:t>
                      </a:r>
                    </a:p>
                    <a:p>
                      <a:pPr marL="285750" lvl="0" indent="-2857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200" b="0" i="0" dirty="0">
                          <a:effectLst/>
                          <a:latin typeface="Calibri" panose="020F0502020204030204" pitchFamily="34" charset="0"/>
                        </a:rPr>
                        <a:t>Styrket netværk til klubberne.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200" b="0" i="0" dirty="0">
                          <a:effectLst/>
                          <a:latin typeface="Calibri" panose="020F0502020204030204" pitchFamily="34" charset="0"/>
                        </a:rPr>
                        <a:t>Vi er i fuld gang med at udvikle og implementere begge dele.</a:t>
                      </a:r>
                    </a:p>
                    <a:p>
                      <a:pPr marL="285750" lvl="0" indent="-2857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200" b="0" i="0" dirty="0">
                          <a:effectLst/>
                          <a:latin typeface="Calibri" panose="020F0502020204030204" pitchFamily="34" charset="0"/>
                        </a:rPr>
                        <a:t>Vi holder snarest opstart, glæder os til at følge sporene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0370"/>
                  </a:ext>
                </a:extLst>
              </a:tr>
              <a:tr h="54888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</a:rPr>
                        <a:t>Netværk 1</a:t>
                      </a:r>
                      <a:endParaRPr lang="da-DK" sz="14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</a:rPr>
                        <a:t>Kulturelledelsen og forandringsprocesser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i="1">
                          <a:effectLst/>
                          <a:latin typeface="Calibri" panose="020F0502020204030204" pitchFamily="34" charset="0"/>
                        </a:rPr>
                        <a:t>Henrik Baadsgaard</a:t>
                      </a:r>
                      <a:endParaRPr lang="da-DK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519089"/>
                  </a:ext>
                </a:extLst>
              </a:tr>
              <a:tr h="42971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</a:rPr>
                        <a:t>Netværk 2</a:t>
                      </a:r>
                      <a:endParaRPr lang="da-DK" sz="14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</a:rPr>
                        <a:t>(OTU-)værdier i praksis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i="1">
                          <a:effectLst/>
                          <a:latin typeface="Calibri" panose="020F0502020204030204" pitchFamily="34" charset="0"/>
                        </a:rPr>
                        <a:t>Kristoffer Henriksen</a:t>
                      </a:r>
                      <a:endParaRPr lang="da-DK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208986"/>
                  </a:ext>
                </a:extLst>
              </a:tr>
              <a:tr h="54888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Netværk 3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 panose="020F0502020204030204" pitchFamily="34" charset="0"/>
                        </a:rPr>
                        <a:t>Udviklingsmiljøer i praksis 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i="1" dirty="0">
                          <a:effectLst/>
                          <a:latin typeface="Calibri" panose="020F0502020204030204" pitchFamily="34" charset="0"/>
                        </a:rPr>
                        <a:t>Ulrik Kirkely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11" marR="36111" marT="36111" marB="3611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741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49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06A40-685C-B999-C8C1-96C68891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524"/>
            <a:ext cx="10515600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Arbejd</a:t>
            </a:r>
            <a:r>
              <a:rPr lang="da-DK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sark 2</a:t>
            </a:r>
            <a:br>
              <a:rPr lang="da-DK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Langsigtede planer og fastholdelse</a:t>
            </a:r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6782F3-1BE9-541E-EC53-5C2416E1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683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>
                <a:solidFill>
                  <a:srgbClr val="287ABE"/>
                </a:solidFill>
              </a:rPr>
              <a:t>Kommende skift i og udenfor sporten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A346A12-0C55-98BC-A6CE-361BD92DC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85" y="365125"/>
            <a:ext cx="3127815" cy="1114363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73B32B38-482B-964C-7761-844BB4BC4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22428"/>
              </p:ext>
            </p:extLst>
          </p:nvPr>
        </p:nvGraphicFramePr>
        <p:xfrm>
          <a:off x="838200" y="3643660"/>
          <a:ext cx="10356096" cy="2497356"/>
        </p:xfrm>
        <a:graphic>
          <a:graphicData uri="http://schemas.openxmlformats.org/drawingml/2006/table">
            <a:tbl>
              <a:tblPr/>
              <a:tblGrid>
                <a:gridCol w="1604058">
                  <a:extLst>
                    <a:ext uri="{9D8B030D-6E8A-4147-A177-3AD203B41FA5}">
                      <a16:colId xmlns:a16="http://schemas.microsoft.com/office/drawing/2014/main" val="1212041980"/>
                    </a:ext>
                  </a:extLst>
                </a:gridCol>
                <a:gridCol w="2233914">
                  <a:extLst>
                    <a:ext uri="{9D8B030D-6E8A-4147-A177-3AD203B41FA5}">
                      <a16:colId xmlns:a16="http://schemas.microsoft.com/office/drawing/2014/main" val="3690787914"/>
                    </a:ext>
                  </a:extLst>
                </a:gridCol>
                <a:gridCol w="2118167">
                  <a:extLst>
                    <a:ext uri="{9D8B030D-6E8A-4147-A177-3AD203B41FA5}">
                      <a16:colId xmlns:a16="http://schemas.microsoft.com/office/drawing/2014/main" val="269954227"/>
                    </a:ext>
                  </a:extLst>
                </a:gridCol>
                <a:gridCol w="2187615">
                  <a:extLst>
                    <a:ext uri="{9D8B030D-6E8A-4147-A177-3AD203B41FA5}">
                      <a16:colId xmlns:a16="http://schemas.microsoft.com/office/drawing/2014/main" val="523034356"/>
                    </a:ext>
                  </a:extLst>
                </a:gridCol>
                <a:gridCol w="2212342">
                  <a:extLst>
                    <a:ext uri="{9D8B030D-6E8A-4147-A177-3AD203B41FA5}">
                      <a16:colId xmlns:a16="http://schemas.microsoft.com/office/drawing/2014/main" val="3961200395"/>
                    </a:ext>
                  </a:extLst>
                </a:gridCol>
              </a:tblGrid>
              <a:tr h="62433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</a:rPr>
                        <a:t>Navn: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</a:rPr>
                        <a:t>Nu/Snart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Indenfor det næste </a:t>
                      </a:r>
                      <a:r>
                        <a:rPr lang="da-DK" sz="1400" b="1" dirty="0" err="1">
                          <a:effectLst/>
                          <a:latin typeface="Calibri" panose="020F0502020204030204" pitchFamily="34" charset="0"/>
                        </a:rPr>
                        <a:t>år</a:t>
                      </a: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Indenfor de næste 4 </a:t>
                      </a:r>
                      <a:r>
                        <a:rPr lang="da-DK" sz="1400" b="1" dirty="0" err="1">
                          <a:effectLst/>
                          <a:latin typeface="Calibri" panose="020F0502020204030204" pitchFamily="34" charset="0"/>
                        </a:rPr>
                        <a:t>år</a:t>
                      </a: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Engang i fremtiden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57415"/>
                  </a:ext>
                </a:extLst>
              </a:tr>
              <a:tr h="62433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</a:rPr>
                        <a:t>Sport 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04623"/>
                  </a:ext>
                </a:extLst>
              </a:tr>
              <a:tr h="62433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</a:rPr>
                        <a:t>Uddannelse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11505"/>
                  </a:ext>
                </a:extLst>
              </a:tr>
              <a:tr h="62433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Støttepersoner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6841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3426B038-E942-6F70-0038-F66AD9616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952" y="2202216"/>
            <a:ext cx="1035609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Hvordan vil du implementere brugen af nedenstående skema i din klub, som et redskab til at kende udøverne som hele mennesker, og kunne hjælpe og vejlede bedst muligt.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Gerne inden for de først kommende uger, så du kan hjælpe og vejlede fx ift. uddannelsesvalg.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da-DK" altLang="da-DK" sz="2000" b="1" i="0" u="none" strike="noStrike" cap="none" normalizeH="0" baseline="0" dirty="0">
              <a:ln>
                <a:noFill/>
              </a:ln>
              <a:solidFill>
                <a:srgbClr val="2E75B5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”Beskriv planer samt det, som I forventer, vil ske på de nævnte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områder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7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06A40-685C-B999-C8C1-96C68891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530883" cy="1355925"/>
          </a:xfrm>
        </p:spPr>
        <p:txBody>
          <a:bodyPr>
            <a:normAutofit/>
          </a:bodyPr>
          <a:lstStyle/>
          <a:p>
            <a:r>
              <a:rPr lang="da-DK" sz="3200" b="1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Præsentation af samspillet mellem klub og skole</a:t>
            </a:r>
            <a:endParaRPr lang="da-DK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A346A12-0C55-98BC-A6CE-361BD92DC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85" y="121157"/>
            <a:ext cx="3127815" cy="1114363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37513E7-5AB4-D318-E3F2-4C2E5B024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57" y="1355925"/>
            <a:ext cx="7229354" cy="516731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Planlægning, koordinering af skoleplaner og sæsonplaner </a:t>
            </a:r>
            <a:endParaRPr lang="da-DK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Struktureret statusmøder, med opsamling på hver enkelte spiller</a:t>
            </a:r>
            <a:endParaRPr lang="da-DK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Spillersamtaler Odense Boldklub</a:t>
            </a:r>
            <a:endParaRPr lang="da-DK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000" dirty="0">
                <a:solidFill>
                  <a:srgbClr val="000000"/>
                </a:solidFill>
                <a:latin typeface="Calibri" panose="020F0502020204030204" pitchFamily="34" charset="0"/>
              </a:rPr>
              <a:t>Mentor</a:t>
            </a: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samtaler Tornbjerg</a:t>
            </a:r>
            <a:endParaRPr lang="da-DK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Håndtering af modgang hos spillerne eks. mistrivsel og skader</a:t>
            </a:r>
            <a:endParaRPr lang="da-DK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Svære overgange. </a:t>
            </a:r>
            <a:endParaRPr lang="da-DK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Folkeskole – Efterskole – Ungdomsuddannelse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000" dirty="0">
                <a:solidFill>
                  <a:srgbClr val="000000"/>
                </a:solidFill>
                <a:latin typeface="Calibri" panose="020F0502020204030204" pitchFamily="34" charset="0"/>
              </a:rPr>
              <a:t>U15 – U17 – U19, Transitionstræning</a:t>
            </a:r>
            <a:endParaRPr lang="da-DK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Fællesskabernes betydning i sport og skole</a:t>
            </a:r>
            <a:endParaRPr lang="da-DK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Idrættens og skolens potentielle transferværdier.</a:t>
            </a:r>
            <a:endParaRPr lang="da-DK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Opbakning i hele miljøet: OB, skole, forældre OEC mv . </a:t>
            </a:r>
            <a:endParaRPr lang="da-DK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Effekten af skemalagt struktureret morgentræning</a:t>
            </a:r>
          </a:p>
          <a:p>
            <a:pPr lvl="1"/>
            <a:r>
              <a:rPr lang="da-DK" sz="1050" dirty="0">
                <a:solidFill>
                  <a:srgbClr val="000000"/>
                </a:solidFill>
                <a:latin typeface="Calibri" panose="020F0502020204030204" pitchFamily="34" charset="0"/>
              </a:rPr>
              <a:t>Eks. nylig ”undersøgelse” i OHA over 6 uger - </a:t>
            </a:r>
            <a:r>
              <a:rPr lang="da-DK" sz="105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retningsskiftetest spillere uden skemalagt morgentræning forbedret sig med 4,3 % mod 7,5 % for spillere med skemalagt morgentræning samme billede tegner sig i styrketræning.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3829464-06C3-F80A-AA60-E1EBB2EA4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744" y="1355925"/>
            <a:ext cx="3292899" cy="315650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298E35A-B209-6727-25EB-15E32FE26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744" y="4618031"/>
            <a:ext cx="3541189" cy="2118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E063B46-EFAD-7732-252D-CC9CB0915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571" y="1527136"/>
            <a:ext cx="2888381" cy="202700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027C59C-8DF4-6554-7D02-833FB6B93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030" y="3768370"/>
            <a:ext cx="3161903" cy="2583656"/>
          </a:xfrm>
          <a:prstGeom prst="rect">
            <a:avLst/>
          </a:prstGeom>
        </p:spPr>
      </p:pic>
      <p:graphicFrame>
        <p:nvGraphicFramePr>
          <p:cNvPr id="13" name="Pladsholder til indhold 3">
            <a:extLst>
              <a:ext uri="{FF2B5EF4-FFF2-40B4-BE49-F238E27FC236}">
                <a16:creationId xmlns:a16="http://schemas.microsoft.com/office/drawing/2014/main" id="{AB5BF7A9-E491-56D1-837F-A2D5F71BB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251886"/>
              </p:ext>
            </p:extLst>
          </p:nvPr>
        </p:nvGraphicFramePr>
        <p:xfrm>
          <a:off x="838200" y="3361813"/>
          <a:ext cx="10515604" cy="2884470"/>
        </p:xfrm>
        <a:graphic>
          <a:graphicData uri="http://schemas.openxmlformats.org/drawingml/2006/table">
            <a:tbl>
              <a:tblPr/>
              <a:tblGrid>
                <a:gridCol w="459296">
                  <a:extLst>
                    <a:ext uri="{9D8B030D-6E8A-4147-A177-3AD203B41FA5}">
                      <a16:colId xmlns:a16="http://schemas.microsoft.com/office/drawing/2014/main" val="1480219227"/>
                    </a:ext>
                  </a:extLst>
                </a:gridCol>
                <a:gridCol w="472379">
                  <a:extLst>
                    <a:ext uri="{9D8B030D-6E8A-4147-A177-3AD203B41FA5}">
                      <a16:colId xmlns:a16="http://schemas.microsoft.com/office/drawing/2014/main" val="3602263516"/>
                    </a:ext>
                  </a:extLst>
                </a:gridCol>
                <a:gridCol w="460673">
                  <a:extLst>
                    <a:ext uri="{9D8B030D-6E8A-4147-A177-3AD203B41FA5}">
                      <a16:colId xmlns:a16="http://schemas.microsoft.com/office/drawing/2014/main" val="1728433859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3606951974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3414891048"/>
                    </a:ext>
                  </a:extLst>
                </a:gridCol>
                <a:gridCol w="472379">
                  <a:extLst>
                    <a:ext uri="{9D8B030D-6E8A-4147-A177-3AD203B41FA5}">
                      <a16:colId xmlns:a16="http://schemas.microsoft.com/office/drawing/2014/main" val="2515714655"/>
                    </a:ext>
                  </a:extLst>
                </a:gridCol>
                <a:gridCol w="472379">
                  <a:extLst>
                    <a:ext uri="{9D8B030D-6E8A-4147-A177-3AD203B41FA5}">
                      <a16:colId xmlns:a16="http://schemas.microsoft.com/office/drawing/2014/main" val="37558599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3771896920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3712712358"/>
                    </a:ext>
                  </a:extLst>
                </a:gridCol>
                <a:gridCol w="472379">
                  <a:extLst>
                    <a:ext uri="{9D8B030D-6E8A-4147-A177-3AD203B41FA5}">
                      <a16:colId xmlns:a16="http://schemas.microsoft.com/office/drawing/2014/main" val="3174190788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2283404405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1030515141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3406588049"/>
                    </a:ext>
                  </a:extLst>
                </a:gridCol>
                <a:gridCol w="466513">
                  <a:extLst>
                    <a:ext uri="{9D8B030D-6E8A-4147-A177-3AD203B41FA5}">
                      <a16:colId xmlns:a16="http://schemas.microsoft.com/office/drawing/2014/main" val="1086847410"/>
                    </a:ext>
                  </a:extLst>
                </a:gridCol>
                <a:gridCol w="452079">
                  <a:extLst>
                    <a:ext uri="{9D8B030D-6E8A-4147-A177-3AD203B41FA5}">
                      <a16:colId xmlns:a16="http://schemas.microsoft.com/office/drawing/2014/main" val="2006178251"/>
                    </a:ext>
                  </a:extLst>
                </a:gridCol>
                <a:gridCol w="472379">
                  <a:extLst>
                    <a:ext uri="{9D8B030D-6E8A-4147-A177-3AD203B41FA5}">
                      <a16:colId xmlns:a16="http://schemas.microsoft.com/office/drawing/2014/main" val="3606858728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3560856565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1819258421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2936228226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2810854384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515933410"/>
                    </a:ext>
                  </a:extLst>
                </a:gridCol>
                <a:gridCol w="459296">
                  <a:extLst>
                    <a:ext uri="{9D8B030D-6E8A-4147-A177-3AD203B41FA5}">
                      <a16:colId xmlns:a16="http://schemas.microsoft.com/office/drawing/2014/main" val="115011416"/>
                    </a:ext>
                  </a:extLst>
                </a:gridCol>
                <a:gridCol w="344300">
                  <a:extLst>
                    <a:ext uri="{9D8B030D-6E8A-4147-A177-3AD203B41FA5}">
                      <a16:colId xmlns:a16="http://schemas.microsoft.com/office/drawing/2014/main" val="119616191"/>
                    </a:ext>
                  </a:extLst>
                </a:gridCol>
              </a:tblGrid>
              <a:tr h="41698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Uge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DANSK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RK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DANSK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TYSK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TYSK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Religion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Religion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HT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KEMI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Calibri" panose="020F0502020204030204" pitchFamily="34" charset="0"/>
                        </a:rPr>
                        <a:t>KEMI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- Kristian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MAT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ENG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BIO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IDRÆT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IDRÆT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FYSIK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FYSIK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HIST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HIST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SRP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SRP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90007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  <a:endParaRPr lang="da-DK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42367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  <a:endParaRPr lang="da-DK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  <a:endParaRPr lang="da-DK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82060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08997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744655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92601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789693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832399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8393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73582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15803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03045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0054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103680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  <a:endParaRPr lang="da-DK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19477"/>
                  </a:ext>
                </a:extLst>
              </a:tr>
              <a:tr h="1644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a-DK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692" marR="28692" marT="19128" marB="1912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219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6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06A40-685C-B999-C8C1-96C68891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Arbejdsark 3, OTU Uddannelsesaften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6782F3-1BE9-541E-EC53-5C2416E1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287"/>
            <a:ext cx="10515600" cy="813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600" b="1" dirty="0">
                <a:solidFill>
                  <a:srgbClr val="287ABE"/>
                </a:solidFill>
              </a:rPr>
              <a:t>Fælles – i klub og skole</a:t>
            </a:r>
          </a:p>
          <a:p>
            <a:pPr marL="0" indent="0">
              <a:buNone/>
            </a:pPr>
            <a:endParaRPr lang="da-DK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i="1" dirty="0">
              <a:solidFill>
                <a:srgbClr val="287ABE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A346A12-0C55-98BC-A6CE-361BD92DC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85" y="365125"/>
            <a:ext cx="3127815" cy="111436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8EC66E6-53EC-1800-964A-1810A51FC3E7}"/>
              </a:ext>
            </a:extLst>
          </p:cNvPr>
          <p:cNvSpPr txBox="1"/>
          <p:nvPr/>
        </p:nvSpPr>
        <p:spPr>
          <a:xfrm>
            <a:off x="879675" y="2633650"/>
            <a:ext cx="966486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2400" b="1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Deltagere fra vores klub eller skole til OTU uddannelsesaften den 8.12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Hvilke trænere: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Hvilke spillere: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Hvilke forældre: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Hvilke sportslige ledere: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Hvem informerer ovenstående person om uddannelsesaftenen: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917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Værktøjskassen – sidste nyt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962525"/>
          </a:xfrm>
        </p:spPr>
        <p:txBody>
          <a:bodyPr>
            <a:normAutofit lnSpcReduction="10000"/>
          </a:bodyPr>
          <a:lstStyle/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3200" b="1" dirty="0">
              <a:solidFill>
                <a:srgbClr val="FFC000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Kort opsamling på SIKO-pulje</a:t>
            </a: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5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OTU-uddannelsesaften med Team Danmark og Uddannelsespartnere: 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35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 fontAlgn="ctr">
              <a:buSzPts val="1000"/>
              <a:buNone/>
              <a:tabLst>
                <a:tab pos="914400" algn="l"/>
              </a:tabLst>
            </a:pPr>
            <a:r>
              <a:rPr lang="da-DK" sz="2600" b="1" i="1" dirty="0">
                <a:solidFill>
                  <a:srgbClr val="287AB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8. December 2022 – tag jeres U15/U16/U17 og træneren med til en indholdsmættet aften om den dobbelte karriere indenfor  ungdomsuddannelse og elitesport</a:t>
            </a:r>
            <a:endParaRPr lang="da-DK" sz="26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Tak for i aften og på gensyn…</a:t>
            </a: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9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1099</Words>
  <Application>Microsoft Macintosh PowerPoint</Application>
  <PresentationFormat>Widescreen</PresentationFormat>
  <Paragraphs>522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Symbol</vt:lpstr>
      <vt:lpstr>Times New Roman</vt:lpstr>
      <vt:lpstr>Office-tema</vt:lpstr>
      <vt:lpstr>PowerPoint-præsentation</vt:lpstr>
      <vt:lpstr>Aftenens program</vt:lpstr>
      <vt:lpstr>PowerPoint-præsentation</vt:lpstr>
      <vt:lpstr>Arbejdsark 1, Muligheder og forandring</vt:lpstr>
      <vt:lpstr>Arbejdsark 2 - Langsigtede planer og fastholdelse</vt:lpstr>
      <vt:lpstr>Præsentation af samspillet mellem klub og skole</vt:lpstr>
      <vt:lpstr>Arbejdsark 3, OTU Uddannelsesaften</vt:lpstr>
      <vt:lpstr>Værktøjskassen – sidste nyt</vt:lpstr>
    </vt:vector>
  </TitlesOfParts>
  <Company>IT-Center 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Inger Marie Schmidt</dc:creator>
  <cp:lastModifiedBy>Morten Tykgaard Hansen</cp:lastModifiedBy>
  <cp:revision>6</cp:revision>
  <dcterms:created xsi:type="dcterms:W3CDTF">2022-09-22T12:43:39Z</dcterms:created>
  <dcterms:modified xsi:type="dcterms:W3CDTF">2022-11-14T08:30:32Z</dcterms:modified>
</cp:coreProperties>
</file>